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1" r:id="rId3"/>
    <p:sldId id="272" r:id="rId4"/>
    <p:sldId id="278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4" r:id="rId17"/>
    <p:sldId id="282" r:id="rId18"/>
    <p:sldId id="283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FB1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506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52E82-1746-4D87-B1F6-FEF1C933A4F9}" type="doc">
      <dgm:prSet loTypeId="urn:microsoft.com/office/officeart/2005/8/layout/cycle7" loCatId="cycle" qsTypeId="urn:microsoft.com/office/officeart/2005/8/quickstyle/3d1" qsCatId="3D" csTypeId="urn:microsoft.com/office/officeart/2005/8/colors/accent2_2" csCatId="accent2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en-US"/>
        </a:p>
      </dgm:t>
    </dgm:pt>
    <dgm:pt modelId="{2BE7EE43-440A-4789-88E2-7CC177B9A11D}">
      <dgm:prSet phldrT="[Text]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bn-BD" b="1" dirty="0" smtClean="0">
              <a:solidFill>
                <a:schemeClr val="bg1"/>
              </a:solidFill>
            </a:rPr>
            <a:t>লজিক গেইট প্রধানত দুই প্রকার</a:t>
          </a:r>
        </a:p>
      </dgm:t>
    </dgm:pt>
    <dgm:pt modelId="{83082F12-176A-4C20-8005-5596E45BDA17}" type="parTrans" cxnId="{5B6AE289-9C50-4E89-90FA-5CA02F52426D}">
      <dgm:prSet/>
      <dgm:spPr/>
      <dgm:t>
        <a:bodyPr/>
        <a:lstStyle/>
        <a:p>
          <a:endParaRPr lang="en-US"/>
        </a:p>
      </dgm:t>
    </dgm:pt>
    <dgm:pt modelId="{5BB4F0EA-0634-4CA9-BF55-77CC7C22EEB3}" type="sibTrans" cxnId="{5B6AE289-9C50-4E89-90FA-5CA02F52426D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dirty="0"/>
        </a:p>
      </dgm:t>
    </dgm:pt>
    <dgm:pt modelId="{124B638D-A4D1-4609-8847-9F27E0B7D8B0}">
      <dgm:prSet phldrT="[Text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b="1" dirty="0" smtClean="0"/>
            <a:t>যৌগিক </a:t>
          </a:r>
          <a:r>
            <a:rPr lang="bn-BD" sz="2400" b="1" dirty="0" smtClean="0">
              <a:solidFill>
                <a:schemeClr val="bg1"/>
              </a:solidFill>
            </a:rPr>
            <a:t>গেইট</a:t>
          </a:r>
          <a:endParaRPr lang="en-US" sz="2400" b="1" dirty="0">
            <a:solidFill>
              <a:schemeClr val="bg1"/>
            </a:solidFill>
          </a:endParaRPr>
        </a:p>
      </dgm:t>
    </dgm:pt>
    <dgm:pt modelId="{4C92930E-DB5C-4E81-9DEF-D95F79949877}" type="parTrans" cxnId="{FA68C872-84B2-42D6-A18B-BABF2A391ADB}">
      <dgm:prSet/>
      <dgm:spPr/>
      <dgm:t>
        <a:bodyPr/>
        <a:lstStyle/>
        <a:p>
          <a:endParaRPr lang="en-US"/>
        </a:p>
      </dgm:t>
    </dgm:pt>
    <dgm:pt modelId="{E108A686-9E33-4CF7-8C10-2EC1507C6676}" type="sibTrans" cxnId="{FA68C872-84B2-42D6-A18B-BABF2A391ADB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dirty="0"/>
        </a:p>
      </dgm:t>
    </dgm:pt>
    <dgm:pt modelId="{0B3B2067-2C40-4948-8ECC-85B461429E4E}">
      <dgm:prSet phldrT="[Text]"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400" b="1" dirty="0" smtClean="0"/>
            <a:t>মৌলিক </a:t>
          </a:r>
          <a:r>
            <a:rPr lang="bn-BD" sz="2400" b="1" dirty="0" smtClean="0">
              <a:solidFill>
                <a:schemeClr val="bg1"/>
              </a:solidFill>
            </a:rPr>
            <a:t>গেইট</a:t>
          </a:r>
        </a:p>
      </dgm:t>
    </dgm:pt>
    <dgm:pt modelId="{79910EEA-75C1-45A2-AF6D-65467AC21A5E}" type="parTrans" cxnId="{AD00B17B-33E7-4543-AA80-AE64A17CECF7}">
      <dgm:prSet/>
      <dgm:spPr/>
      <dgm:t>
        <a:bodyPr/>
        <a:lstStyle/>
        <a:p>
          <a:endParaRPr lang="en-US"/>
        </a:p>
      </dgm:t>
    </dgm:pt>
    <dgm:pt modelId="{FC4B823A-333F-4EA2-9CCB-AC73C7F6D233}" type="sibTrans" cxnId="{AD00B17B-33E7-4543-AA80-AE64A17CECF7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en-US" dirty="0"/>
        </a:p>
      </dgm:t>
    </dgm:pt>
    <dgm:pt modelId="{7F49D977-1E86-47FB-8A27-FEFFA64E901F}" type="pres">
      <dgm:prSet presAssocID="{09052E82-1746-4D87-B1F6-FEF1C933A4F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9301C2-AD76-49BD-848A-390E1274C2CC}" type="pres">
      <dgm:prSet presAssocID="{2BE7EE43-440A-4789-88E2-7CC177B9A11D}" presName="node" presStyleLbl="node1" presStyleIdx="0" presStyleCnt="3" custScaleX="289501" custScaleY="80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639E1-1116-4CC9-945C-8880867449C1}" type="pres">
      <dgm:prSet presAssocID="{5BB4F0EA-0634-4CA9-BF55-77CC7C22EEB3}" presName="sibTrans" presStyleLbl="sibTrans2D1" presStyleIdx="0" presStyleCnt="3" custScaleX="90373" custScaleY="166308" custLinFactNeighborY="-22284"/>
      <dgm:spPr/>
      <dgm:t>
        <a:bodyPr/>
        <a:lstStyle/>
        <a:p>
          <a:endParaRPr lang="en-US"/>
        </a:p>
      </dgm:t>
    </dgm:pt>
    <dgm:pt modelId="{B8751071-4940-4873-AD6E-7392C8A4C308}" type="pres">
      <dgm:prSet presAssocID="{5BB4F0EA-0634-4CA9-BF55-77CC7C22EEB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21CCAED-9067-4DD7-8C34-C4E98E9F0473}" type="pres">
      <dgm:prSet presAssocID="{124B638D-A4D1-4609-8847-9F27E0B7D8B0}" presName="node" presStyleLbl="node1" presStyleIdx="1" presStyleCnt="3" custScaleX="171416" custScaleY="62352" custRadScaleRad="175832" custRadScaleInc="-312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6E9DD-C702-4B7C-B9F7-71D6E5E6096B}" type="pres">
      <dgm:prSet presAssocID="{E108A686-9E33-4CF7-8C10-2EC1507C6676}" presName="sibTrans" presStyleLbl="sibTrans2D1" presStyleIdx="1" presStyleCnt="3" custScaleX="111646" custLinFactX="33375" custLinFactNeighborX="100000" custLinFactNeighborY="50899"/>
      <dgm:spPr/>
      <dgm:t>
        <a:bodyPr/>
        <a:lstStyle/>
        <a:p>
          <a:endParaRPr lang="en-US"/>
        </a:p>
      </dgm:t>
    </dgm:pt>
    <dgm:pt modelId="{E3E96318-4119-44A0-A1EB-097863A00607}" type="pres">
      <dgm:prSet presAssocID="{E108A686-9E33-4CF7-8C10-2EC1507C6676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E0BD35F-49CF-44A2-BAB9-6467870E358D}" type="pres">
      <dgm:prSet presAssocID="{0B3B2067-2C40-4948-8ECC-85B461429E4E}" presName="node" presStyleLbl="node1" presStyleIdx="2" presStyleCnt="3" custScaleX="168567" custScaleY="69530" custRadScaleRad="177672" custRadScaleInc="304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F149C-7566-49B3-A1A6-7AAF76066E88}" type="pres">
      <dgm:prSet presAssocID="{FC4B823A-333F-4EA2-9CCB-AC73C7F6D233}" presName="sibTrans" presStyleLbl="sibTrans2D1" presStyleIdx="2" presStyleCnt="3" custScaleX="88167" custScaleY="150361" custLinFactNeighborY="-24872" custRadScaleRad="211672" custRadScaleInc="-2147483648"/>
      <dgm:spPr/>
      <dgm:t>
        <a:bodyPr/>
        <a:lstStyle/>
        <a:p>
          <a:endParaRPr lang="en-US"/>
        </a:p>
      </dgm:t>
    </dgm:pt>
    <dgm:pt modelId="{FD03E35E-3177-4117-B409-3F034765F24C}" type="pres">
      <dgm:prSet presAssocID="{FC4B823A-333F-4EA2-9CCB-AC73C7F6D233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AD4E31B6-F0A5-4926-92E6-B00701942E53}" type="presOf" srcId="{5BB4F0EA-0634-4CA9-BF55-77CC7C22EEB3}" destId="{132639E1-1116-4CC9-945C-8880867449C1}" srcOrd="0" destOrd="0" presId="urn:microsoft.com/office/officeart/2005/8/layout/cycle7"/>
    <dgm:cxn modelId="{AD00B17B-33E7-4543-AA80-AE64A17CECF7}" srcId="{09052E82-1746-4D87-B1F6-FEF1C933A4F9}" destId="{0B3B2067-2C40-4948-8ECC-85B461429E4E}" srcOrd="2" destOrd="0" parTransId="{79910EEA-75C1-45A2-AF6D-65467AC21A5E}" sibTransId="{FC4B823A-333F-4EA2-9CCB-AC73C7F6D233}"/>
    <dgm:cxn modelId="{9E4938C8-A63C-4F10-BBD8-FD08B333ED15}" type="presOf" srcId="{5BB4F0EA-0634-4CA9-BF55-77CC7C22EEB3}" destId="{B8751071-4940-4873-AD6E-7392C8A4C308}" srcOrd="1" destOrd="0" presId="urn:microsoft.com/office/officeart/2005/8/layout/cycle7"/>
    <dgm:cxn modelId="{6EC9A528-14A1-4D58-AF14-5850A6E4ABA7}" type="presOf" srcId="{FC4B823A-333F-4EA2-9CCB-AC73C7F6D233}" destId="{85CF149C-7566-49B3-A1A6-7AAF76066E88}" srcOrd="0" destOrd="0" presId="urn:microsoft.com/office/officeart/2005/8/layout/cycle7"/>
    <dgm:cxn modelId="{FA68C872-84B2-42D6-A18B-BABF2A391ADB}" srcId="{09052E82-1746-4D87-B1F6-FEF1C933A4F9}" destId="{124B638D-A4D1-4609-8847-9F27E0B7D8B0}" srcOrd="1" destOrd="0" parTransId="{4C92930E-DB5C-4E81-9DEF-D95F79949877}" sibTransId="{E108A686-9E33-4CF7-8C10-2EC1507C6676}"/>
    <dgm:cxn modelId="{1FF0AED9-C442-4C6D-8EEC-9055E6662725}" type="presOf" srcId="{E108A686-9E33-4CF7-8C10-2EC1507C6676}" destId="{5BA6E9DD-C702-4B7C-B9F7-71D6E5E6096B}" srcOrd="0" destOrd="0" presId="urn:microsoft.com/office/officeart/2005/8/layout/cycle7"/>
    <dgm:cxn modelId="{5B6AE289-9C50-4E89-90FA-5CA02F52426D}" srcId="{09052E82-1746-4D87-B1F6-FEF1C933A4F9}" destId="{2BE7EE43-440A-4789-88E2-7CC177B9A11D}" srcOrd="0" destOrd="0" parTransId="{83082F12-176A-4C20-8005-5596E45BDA17}" sibTransId="{5BB4F0EA-0634-4CA9-BF55-77CC7C22EEB3}"/>
    <dgm:cxn modelId="{065B4EA7-EBD0-482B-953E-8E3EE0B6FD0E}" type="presOf" srcId="{FC4B823A-333F-4EA2-9CCB-AC73C7F6D233}" destId="{FD03E35E-3177-4117-B409-3F034765F24C}" srcOrd="1" destOrd="0" presId="urn:microsoft.com/office/officeart/2005/8/layout/cycle7"/>
    <dgm:cxn modelId="{F3ECC5B0-A478-472B-812B-243E7DD94E19}" type="presOf" srcId="{2BE7EE43-440A-4789-88E2-7CC177B9A11D}" destId="{6B9301C2-AD76-49BD-848A-390E1274C2CC}" srcOrd="0" destOrd="0" presId="urn:microsoft.com/office/officeart/2005/8/layout/cycle7"/>
    <dgm:cxn modelId="{D4FB49E3-DC36-4333-B840-DD79D0DEE3F4}" type="presOf" srcId="{09052E82-1746-4D87-B1F6-FEF1C933A4F9}" destId="{7F49D977-1E86-47FB-8A27-FEFFA64E901F}" srcOrd="0" destOrd="0" presId="urn:microsoft.com/office/officeart/2005/8/layout/cycle7"/>
    <dgm:cxn modelId="{3E64D57F-691D-42CE-984A-0C4BDAF49108}" type="presOf" srcId="{0B3B2067-2C40-4948-8ECC-85B461429E4E}" destId="{2E0BD35F-49CF-44A2-BAB9-6467870E358D}" srcOrd="0" destOrd="0" presId="urn:microsoft.com/office/officeart/2005/8/layout/cycle7"/>
    <dgm:cxn modelId="{C29856CE-2C86-4607-BFED-5F3F88E1D42E}" type="presOf" srcId="{124B638D-A4D1-4609-8847-9F27E0B7D8B0}" destId="{E21CCAED-9067-4DD7-8C34-C4E98E9F0473}" srcOrd="0" destOrd="0" presId="urn:microsoft.com/office/officeart/2005/8/layout/cycle7"/>
    <dgm:cxn modelId="{1ACB8FEA-C971-4BF9-AD4E-D542ECA56FC1}" type="presOf" srcId="{E108A686-9E33-4CF7-8C10-2EC1507C6676}" destId="{E3E96318-4119-44A0-A1EB-097863A00607}" srcOrd="1" destOrd="0" presId="urn:microsoft.com/office/officeart/2005/8/layout/cycle7"/>
    <dgm:cxn modelId="{D29583EA-F18C-4DB6-8C35-3FE789772952}" type="presParOf" srcId="{7F49D977-1E86-47FB-8A27-FEFFA64E901F}" destId="{6B9301C2-AD76-49BD-848A-390E1274C2CC}" srcOrd="0" destOrd="0" presId="urn:microsoft.com/office/officeart/2005/8/layout/cycle7"/>
    <dgm:cxn modelId="{D84FDD49-6B5F-4884-9D5D-AEE0C168F143}" type="presParOf" srcId="{7F49D977-1E86-47FB-8A27-FEFFA64E901F}" destId="{132639E1-1116-4CC9-945C-8880867449C1}" srcOrd="1" destOrd="0" presId="urn:microsoft.com/office/officeart/2005/8/layout/cycle7"/>
    <dgm:cxn modelId="{6C2DCB65-8402-4AFA-96DD-9855703551D3}" type="presParOf" srcId="{132639E1-1116-4CC9-945C-8880867449C1}" destId="{B8751071-4940-4873-AD6E-7392C8A4C308}" srcOrd="0" destOrd="0" presId="urn:microsoft.com/office/officeart/2005/8/layout/cycle7"/>
    <dgm:cxn modelId="{BB363497-8B3D-4226-A4F0-E22B8B6AE08B}" type="presParOf" srcId="{7F49D977-1E86-47FB-8A27-FEFFA64E901F}" destId="{E21CCAED-9067-4DD7-8C34-C4E98E9F0473}" srcOrd="2" destOrd="0" presId="urn:microsoft.com/office/officeart/2005/8/layout/cycle7"/>
    <dgm:cxn modelId="{DF9EF9A2-4062-421A-9E42-72007EF1C88F}" type="presParOf" srcId="{7F49D977-1E86-47FB-8A27-FEFFA64E901F}" destId="{5BA6E9DD-C702-4B7C-B9F7-71D6E5E6096B}" srcOrd="3" destOrd="0" presId="urn:microsoft.com/office/officeart/2005/8/layout/cycle7"/>
    <dgm:cxn modelId="{9DA6802A-FFC0-4740-9ACA-8F719341C1B2}" type="presParOf" srcId="{5BA6E9DD-C702-4B7C-B9F7-71D6E5E6096B}" destId="{E3E96318-4119-44A0-A1EB-097863A00607}" srcOrd="0" destOrd="0" presId="urn:microsoft.com/office/officeart/2005/8/layout/cycle7"/>
    <dgm:cxn modelId="{747FD349-04A7-4BB7-AD95-A8F0A3FFB4FA}" type="presParOf" srcId="{7F49D977-1E86-47FB-8A27-FEFFA64E901F}" destId="{2E0BD35F-49CF-44A2-BAB9-6467870E358D}" srcOrd="4" destOrd="0" presId="urn:microsoft.com/office/officeart/2005/8/layout/cycle7"/>
    <dgm:cxn modelId="{6925078E-5BDA-49F1-9388-8D37A020151D}" type="presParOf" srcId="{7F49D977-1E86-47FB-8A27-FEFFA64E901F}" destId="{85CF149C-7566-49B3-A1A6-7AAF76066E88}" srcOrd="5" destOrd="0" presId="urn:microsoft.com/office/officeart/2005/8/layout/cycle7"/>
    <dgm:cxn modelId="{8C7F7775-550F-4F81-8215-70E66DD7D36B}" type="presParOf" srcId="{85CF149C-7566-49B3-A1A6-7AAF76066E88}" destId="{FD03E35E-3177-4117-B409-3F034765F24C}" srcOrd="0" destOrd="0" presId="urn:microsoft.com/office/officeart/2005/8/layout/cycle7"/>
  </dgm:cxnLst>
  <dgm:bg/>
  <dgm:whole>
    <a:ln>
      <a:solidFill>
        <a:srgbClr val="00B05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9301C2-AD76-49BD-848A-390E1274C2CC}">
      <dsp:nvSpPr>
        <dsp:cNvPr id="0" name=""/>
        <dsp:cNvSpPr/>
      </dsp:nvSpPr>
      <dsp:spPr>
        <a:xfrm>
          <a:off x="2027399" y="135075"/>
          <a:ext cx="4457666" cy="618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b="1" kern="1200" dirty="0" smtClean="0">
              <a:solidFill>
                <a:schemeClr val="bg1"/>
              </a:solidFill>
            </a:rPr>
            <a:t>লজিক গেইট প্রধানত দুই প্রকার</a:t>
          </a:r>
        </a:p>
      </dsp:txBody>
      <dsp:txXfrm>
        <a:off x="2045508" y="153184"/>
        <a:ext cx="4421448" cy="582063"/>
      </dsp:txXfrm>
    </dsp:sp>
    <dsp:sp modelId="{132639E1-1116-4CC9-945C-8880867449C1}">
      <dsp:nvSpPr>
        <dsp:cNvPr id="0" name=""/>
        <dsp:cNvSpPr/>
      </dsp:nvSpPr>
      <dsp:spPr>
        <a:xfrm rot="2274384">
          <a:off x="4732374" y="1179714"/>
          <a:ext cx="1666613" cy="448134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4866814" y="1269341"/>
        <a:ext cx="1397733" cy="268880"/>
      </dsp:txXfrm>
    </dsp:sp>
    <dsp:sp modelId="{E21CCAED-9067-4DD7-8C34-C4E98E9F0473}">
      <dsp:nvSpPr>
        <dsp:cNvPr id="0" name=""/>
        <dsp:cNvSpPr/>
      </dsp:nvSpPr>
      <dsp:spPr>
        <a:xfrm>
          <a:off x="5466650" y="2174301"/>
          <a:ext cx="2639422" cy="480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/>
            <a:t>যৌগিক </a:t>
          </a:r>
          <a:r>
            <a:rPr lang="bn-BD" sz="2400" b="1" kern="1200" dirty="0" smtClean="0">
              <a:solidFill>
                <a:schemeClr val="bg1"/>
              </a:solidFill>
            </a:rPr>
            <a:t>গেইট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5480710" y="2188361"/>
        <a:ext cx="2611302" cy="451920"/>
      </dsp:txXfrm>
    </dsp:sp>
    <dsp:sp modelId="{5BA6E9DD-C702-4B7C-B9F7-71D6E5E6096B}">
      <dsp:nvSpPr>
        <dsp:cNvPr id="0" name=""/>
        <dsp:cNvSpPr/>
      </dsp:nvSpPr>
      <dsp:spPr>
        <a:xfrm rot="10781349">
          <a:off x="5664471" y="2430589"/>
          <a:ext cx="2058919" cy="269460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 rot="10800000">
        <a:off x="5745309" y="2484481"/>
        <a:ext cx="1897243" cy="161676"/>
      </dsp:txXfrm>
    </dsp:sp>
    <dsp:sp modelId="{2E0BD35F-49CF-44A2-BAB9-6467870E358D}">
      <dsp:nvSpPr>
        <dsp:cNvPr id="0" name=""/>
        <dsp:cNvSpPr/>
      </dsp:nvSpPr>
      <dsp:spPr>
        <a:xfrm>
          <a:off x="406387" y="2174242"/>
          <a:ext cx="2595553" cy="535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/>
            <a:t>মৌলিক </a:t>
          </a:r>
          <a:r>
            <a:rPr lang="bn-BD" sz="2400" b="1" kern="1200" dirty="0" smtClean="0">
              <a:solidFill>
                <a:schemeClr val="bg1"/>
              </a:solidFill>
            </a:rPr>
            <a:t>গেইট</a:t>
          </a:r>
        </a:p>
      </dsp:txBody>
      <dsp:txXfrm>
        <a:off x="422065" y="2189920"/>
        <a:ext cx="2564197" cy="503947"/>
      </dsp:txXfrm>
    </dsp:sp>
    <dsp:sp modelId="{85CF149C-7566-49B3-A1A6-7AAF76066E88}">
      <dsp:nvSpPr>
        <dsp:cNvPr id="0" name=""/>
        <dsp:cNvSpPr/>
      </dsp:nvSpPr>
      <dsp:spPr>
        <a:xfrm rot="19316838">
          <a:off x="2140730" y="1194197"/>
          <a:ext cx="1625931" cy="40516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2262279" y="1275230"/>
        <a:ext cx="1382833" cy="243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0AF1C-537C-4BEC-A32D-55EC4BCB46B3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A1B5E-8A36-4D64-86CC-0FFD5EBCA7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91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A1B5E-8A36-4D64-86CC-0FFD5EBCA7A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0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38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1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4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0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9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3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6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3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8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8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61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CD576-C77B-4F38-99E9-9644C16B48E5}" type="datetimeFigureOut">
              <a:rPr lang="en-US" smtClean="0"/>
              <a:pPr/>
              <a:t>2/1/2014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AAF9F-E914-4C1A-9A3F-C4F4A1FF6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1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0"/>
            <a:ext cx="6172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FF0000"/>
                </a:solidFill>
              </a:rPr>
              <a:t>স্বাগতম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8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21D6E0"/>
            </a:gs>
            <a:gs pos="89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144" y="2895600"/>
            <a:ext cx="7611256" cy="3124200"/>
          </a:xfrm>
        </p:spPr>
        <p:txBody>
          <a:bodyPr>
            <a:noAutofit/>
          </a:bodyPr>
          <a:lstStyle/>
          <a:p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বিষয়-কম্পিউটার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র্থ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066800"/>
            <a:ext cx="73152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NikoshBAN" pitchFamily="2" charset="0"/>
                <a:cs typeface="NikoshBAN" pitchFamily="2" charset="0"/>
              </a:rPr>
              <a:t>10ম-শ্রেণী</a:t>
            </a:r>
            <a:endParaRPr lang="en-US" sz="11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8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04800"/>
            <a:ext cx="5029200" cy="1066800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en-US" sz="115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সম্পাদনায়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1600200"/>
            <a:ext cx="5410200" cy="4038600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মুনছুর</a:t>
            </a:r>
            <a:r>
              <a:rPr lang="en-US" sz="48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আহ্ম্মদ</a:t>
            </a:r>
            <a:endParaRPr lang="bn-BD" sz="5400" dirty="0" smtClean="0">
              <a:solidFill>
                <a:srgbClr val="220FB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কম্পিউটার শিক্ষক </a:t>
            </a:r>
            <a:endParaRPr lang="en-US" sz="3600" dirty="0" smtClean="0">
              <a:solidFill>
                <a:srgbClr val="220FB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টামটা</a:t>
            </a:r>
            <a:r>
              <a:rPr lang="en-US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মোবাইল-০১৭২৪০০১৩২৩</a:t>
            </a:r>
            <a:endParaRPr lang="bn-BD" sz="3600" dirty="0" smtClean="0">
              <a:solidFill>
                <a:srgbClr val="220FB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ইমেইল- </a:t>
            </a:r>
            <a:r>
              <a:rPr lang="en-US" sz="24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ahmmad_monsur@yahoo.com</a:t>
            </a:r>
            <a:endParaRPr lang="en-US" sz="3600" dirty="0" smtClean="0">
              <a:solidFill>
                <a:srgbClr val="220FB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220FB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 smtClean="0">
              <a:solidFill>
                <a:srgbClr val="220FB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0919"/>
            <a:ext cx="2743200" cy="3281681"/>
          </a:xfrm>
          <a:prstGeom prst="ellipse">
            <a:avLst/>
          </a:prstGeom>
          <a:ln w="190500" cap="rnd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</p:pic>
    </p:spTree>
    <p:extLst>
      <p:ext uri="{BB962C8B-B14F-4D97-AF65-F5344CB8AC3E}">
        <p14:creationId xmlns:p14="http://schemas.microsoft.com/office/powerpoint/2010/main" val="24494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/>
        </p:nvCxnSpPr>
        <p:spPr>
          <a:xfrm>
            <a:off x="-2438400" y="2438400"/>
            <a:ext cx="2358737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-638628" y="2097000"/>
            <a:ext cx="943428" cy="707886"/>
            <a:chOff x="504372" y="1752600"/>
            <a:chExt cx="943428" cy="707886"/>
          </a:xfrm>
        </p:grpSpPr>
        <p:sp>
          <p:nvSpPr>
            <p:cNvPr id="28" name="TextBox 27"/>
            <p:cNvSpPr txBox="1"/>
            <p:nvPr/>
          </p:nvSpPr>
          <p:spPr>
            <a:xfrm>
              <a:off x="504372" y="1832430"/>
              <a:ext cx="60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1&gt;</a:t>
              </a:r>
              <a:endParaRPr lang="en-US" sz="20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33400" y="1752600"/>
              <a:ext cx="914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4000" dirty="0"/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14400" y="1425575"/>
            <a:ext cx="1295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bn-BD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</a:t>
            </a:r>
          </a:p>
          <a:p>
            <a:pPr algn="ctr" eaLnBrk="1" hangingPunct="1"/>
            <a:r>
              <a:rPr lang="bn-BD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</a:t>
            </a:r>
          </a:p>
          <a:p>
            <a:pPr algn="ctr" eaLnBrk="1" hangingPunct="1"/>
            <a:r>
              <a:rPr lang="bn-BD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 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746125" y="1017587"/>
            <a:ext cx="838200" cy="3200400"/>
          </a:xfrm>
          <a:prstGeom prst="flowChartProcess">
            <a:avLst/>
          </a:prstGeom>
          <a:solidFill>
            <a:srgbClr val="00B05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lowchart: Process 10"/>
          <p:cNvSpPr/>
          <p:nvPr/>
        </p:nvSpPr>
        <p:spPr>
          <a:xfrm>
            <a:off x="261938" y="1017587"/>
            <a:ext cx="490537" cy="320040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Chord 13"/>
          <p:cNvSpPr/>
          <p:nvPr/>
        </p:nvSpPr>
        <p:spPr>
          <a:xfrm rot="5400000">
            <a:off x="1146175" y="-350837"/>
            <a:ext cx="941387" cy="2709862"/>
          </a:xfrm>
          <a:prstGeom prst="chord">
            <a:avLst>
              <a:gd name="adj1" fmla="val 5338648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lowchart: Process 14"/>
          <p:cNvSpPr/>
          <p:nvPr/>
        </p:nvSpPr>
        <p:spPr>
          <a:xfrm>
            <a:off x="1616075" y="1017587"/>
            <a:ext cx="838200" cy="3200400"/>
          </a:xfrm>
          <a:prstGeom prst="flowChartProcess">
            <a:avLst/>
          </a:prstGeom>
          <a:solidFill>
            <a:srgbClr val="00B05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lowchart: Process 15"/>
          <p:cNvSpPr/>
          <p:nvPr/>
        </p:nvSpPr>
        <p:spPr>
          <a:xfrm>
            <a:off x="2465388" y="1017587"/>
            <a:ext cx="490537" cy="320040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191000" y="4945559"/>
            <a:ext cx="68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&gt;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429000" y="5323820"/>
            <a:ext cx="1181101" cy="101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698206" y="4686300"/>
            <a:ext cx="91440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A </a:t>
            </a:r>
            <a:r>
              <a:rPr lang="en-US" dirty="0" smtClean="0"/>
              <a:t>X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-2971800" y="4945559"/>
            <a:ext cx="2933700" cy="74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-2971800" y="5715000"/>
            <a:ext cx="2895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-685800" y="5334000"/>
            <a:ext cx="800100" cy="707886"/>
            <a:chOff x="647700" y="1752600"/>
            <a:chExt cx="800100" cy="707886"/>
          </a:xfrm>
        </p:grpSpPr>
        <p:sp>
          <p:nvSpPr>
            <p:cNvPr id="34" name="TextBox 33"/>
            <p:cNvSpPr txBox="1"/>
            <p:nvPr/>
          </p:nvSpPr>
          <p:spPr>
            <a:xfrm>
              <a:off x="647700" y="1905000"/>
              <a:ext cx="266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-762000" y="4591616"/>
            <a:ext cx="800100" cy="707886"/>
            <a:chOff x="647700" y="1752600"/>
            <a:chExt cx="800100" cy="707886"/>
          </a:xfrm>
        </p:grpSpPr>
        <p:sp>
          <p:nvSpPr>
            <p:cNvPr id="37" name="TextBox 36"/>
            <p:cNvSpPr txBox="1"/>
            <p:nvPr/>
          </p:nvSpPr>
          <p:spPr>
            <a:xfrm>
              <a:off x="647700" y="1905000"/>
              <a:ext cx="266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>
            <a:off x="5410200" y="2438400"/>
            <a:ext cx="110653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772400" y="2209800"/>
            <a:ext cx="4953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smtClean="0"/>
              <a:t> </a:t>
            </a:r>
            <a:r>
              <a:rPr lang="en-US" sz="2800" b="1" dirty="0" smtClean="0"/>
              <a:t>0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562600" y="5029201"/>
            <a:ext cx="1219200" cy="64186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X=AB</a:t>
            </a:r>
            <a:endParaRPr lang="en-US" sz="3600" b="1" dirty="0"/>
          </a:p>
        </p:txBody>
      </p:sp>
      <p:sp>
        <p:nvSpPr>
          <p:cNvPr id="9" name="Flowchart: Delay 8"/>
          <p:cNvSpPr/>
          <p:nvPr/>
        </p:nvSpPr>
        <p:spPr>
          <a:xfrm>
            <a:off x="3352800" y="4648200"/>
            <a:ext cx="1219200" cy="1371600"/>
          </a:xfrm>
          <a:prstGeom prst="flowChartDelay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019800" y="2035314"/>
            <a:ext cx="53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&gt;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257800" y="1600202"/>
            <a:ext cx="1524622" cy="1600200"/>
            <a:chOff x="5257800" y="1600202"/>
            <a:chExt cx="1524622" cy="1600200"/>
          </a:xfrm>
        </p:grpSpPr>
        <p:sp>
          <p:nvSpPr>
            <p:cNvPr id="22" name="Flowchart: Extract 21"/>
            <p:cNvSpPr/>
            <p:nvPr/>
          </p:nvSpPr>
          <p:spPr>
            <a:xfrm rot="5400000">
              <a:off x="5105400" y="1752602"/>
              <a:ext cx="1600200" cy="1295399"/>
            </a:xfrm>
            <a:prstGeom prst="flowChartExtract">
              <a:avLst/>
            </a:prstGeom>
            <a:solidFill>
              <a:srgbClr val="00B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6515722" y="2286000"/>
              <a:ext cx="266700" cy="304800"/>
            </a:xfrm>
            <a:prstGeom prst="ellips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664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2.83237E-6 L -0.04896 2.83237E-6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0393 L 0.05417 -0.00231 " pathEditMode="relative" rAng="0" ptsTypes="AA">
                                      <p:cBhvr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25 2.22222E-6 L 0.41458 0.0006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3.33333E-6 L 0.41667 -3.333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0.0007 L 0.11875 0.0013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16 0.0007 L 0.14167 0.00139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repeatCount="indefinite" decel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25 0.00116 L 0.43125 0.00116 " pathEditMode="relative" rAng="0" ptsTypes="AA">
                                      <p:cBhvr>
                                        <p:cTn id="69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0.00393 L 0.42292 0.00787 " pathEditMode="relative" rAng="0" ptsTypes="AA">
                                      <p:cBhvr>
                                        <p:cTn id="7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96" y="18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68 -4.50867E-6 L 0.60434 -4.50867E-6 " pathEditMode="relative" rAng="0" ptsTypes="AA">
                                      <p:cBhvr>
                                        <p:cTn id="8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50867E-6 L 0.60833 0.00394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-4.50867E-6 L 0.14167 -4.50867E-6 " pathEditMode="relative" rAng="0" ptsTypes="AA">
                                      <p:cBhvr>
                                        <p:cTn id="9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0716 L 0.1875 0.00323 " pathEditMode="relative" rAng="0" ptsTypes="AA">
                                      <p:cBhvr>
                                        <p:cTn id="10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-2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0" grpId="1" animBg="1"/>
      <p:bldP spid="15" grpId="0" animBg="1"/>
      <p:bldP spid="15" grpId="1" animBg="1"/>
      <p:bldP spid="13" grpId="0"/>
      <p:bldP spid="13" grpId="1"/>
      <p:bldP spid="19" grpId="0" animBg="1"/>
      <p:bldP spid="31" grpId="0" animBg="1"/>
      <p:bldP spid="18" grpId="0" animBg="1"/>
      <p:bldP spid="9" grpId="0" animBg="1"/>
      <p:bldP spid="23" grpId="0"/>
      <p:bldP spid="2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200AC6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600" dirty="0" smtClean="0">
                <a:solidFill>
                  <a:srgbClr val="200AC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200AC6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9600" dirty="0">
              <a:solidFill>
                <a:srgbClr val="200AC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8001000" cy="2057400"/>
          </a:xfrm>
        </p:spPr>
        <p:txBody>
          <a:bodyPr>
            <a:no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</a:rPr>
              <a:t>লজিক গেইট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" y="579550"/>
            <a:ext cx="913707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শেষে ছাত্র-ছাত্রীরা লিখতে ও বলতে পারবে-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82" y="2438400"/>
            <a:ext cx="9123218" cy="27053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F"/>
            </a:pPr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মৌলিক  গেইটের ধারনা ব্যাখ্যা করতে পারবে।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F"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মৌলিক গেইটের সত্যক সারণী তৈরি করতে পারবে।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F"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মৌলিক গেইটের সুইচিং </a:t>
            </a:r>
            <a:r>
              <a:rPr lang="bn-BD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সার্কিট আঁকতে </a:t>
            </a: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পারবে</a:t>
            </a:r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 panose="05000000000000000000" pitchFamily="2" charset="2"/>
              </a:rPr>
              <a:t>। </a:t>
            </a:r>
            <a:endParaRPr lang="bn-BD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3334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4785324"/>
              </p:ext>
            </p:extLst>
          </p:nvPr>
        </p:nvGraphicFramePr>
        <p:xfrm>
          <a:off x="228600" y="3733800"/>
          <a:ext cx="85344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152400"/>
            <a:ext cx="86868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2400" b="1" u="heavy" dirty="0" smtClean="0">
                <a:solidFill>
                  <a:srgbClr val="220FB1"/>
                </a:solidFill>
              </a:rPr>
              <a:t>লজিকঃ</a:t>
            </a:r>
            <a:r>
              <a:rPr lang="bn-BD" sz="2400" b="1" dirty="0" smtClean="0">
                <a:solidFill>
                  <a:srgbClr val="220FB1"/>
                </a:solidFill>
              </a:rPr>
              <a:t>-</a:t>
            </a:r>
            <a:r>
              <a:rPr lang="bn-BD" sz="2400" dirty="0" smtClean="0"/>
              <a:t> যে নিয়ম বা পদ্ধতির সাহায্যে সংখ্যা বা রাশিকে পরিচালনা করা হয় তাকে লজিক বলে।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43000"/>
            <a:ext cx="86868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2400" b="1" u="heavy" dirty="0" smtClean="0">
                <a:solidFill>
                  <a:srgbClr val="FFFF00"/>
                </a:solidFill>
              </a:rPr>
              <a:t>গেইটঃ</a:t>
            </a:r>
            <a:r>
              <a:rPr lang="bn-BD" sz="2400" b="1" dirty="0" smtClean="0">
                <a:solidFill>
                  <a:srgbClr val="FFFF00"/>
                </a:solidFill>
              </a:rPr>
              <a:t>-</a:t>
            </a:r>
            <a:r>
              <a:rPr lang="bn-BD" sz="2400" b="1" dirty="0" smtClean="0"/>
              <a:t> </a:t>
            </a:r>
            <a:r>
              <a:rPr lang="bn-BD" sz="2400" dirty="0" smtClean="0">
                <a:solidFill>
                  <a:schemeClr val="bg1"/>
                </a:solidFill>
              </a:rPr>
              <a:t>ইলেকট্রনিক প্রবাহের ক্ষেত্রে গেইট হল একটি ইলেকট্রনিক বর্তনী বা ডিজিটাল সার্কিট যা এক বা একাধিক ইনফুট দ্ধারা কর্ম স্মপাদন করে এবং একটি আউটপুট প্রধান করে।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580382"/>
            <a:ext cx="8686800" cy="107721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bn-BD" sz="2400" u="heavy" dirty="0" smtClean="0"/>
              <a:t>লজিক গেইটঃ-</a:t>
            </a:r>
            <a:r>
              <a:rPr lang="bn-BD" sz="2400" dirty="0" smtClean="0"/>
              <a:t> </a:t>
            </a:r>
            <a:r>
              <a:rPr lang="bn-BD" sz="2000" dirty="0" smtClean="0"/>
              <a:t>যে বৈদ্যুতিক সার্কিট কোন বুলিয়ান প্রক্রিয়া (যোগ,গুন) সম্পাদন করে অর্থাৎ যে সকল ডিজিটাল ইলেকট্রনিক্স সার্কিট যুক্তিভিত্তিক সংকেতের প্রবাহ নিয়ত্রণ করে সে সকল সার্কিটকে লজিক গেইট বলে।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730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44000"/>
                <a:lumOff val="5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228600"/>
            <a:ext cx="5257800" cy="1241425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bn-BD" dirty="0" smtClean="0">
                <a:solidFill>
                  <a:srgbClr val="220FB1"/>
                </a:solidFill>
              </a:rPr>
              <a:t>মৌলিক </a:t>
            </a:r>
            <a:r>
              <a:rPr lang="bn-BD" b="1" dirty="0">
                <a:solidFill>
                  <a:srgbClr val="220FB1"/>
                </a:solidFill>
              </a:rPr>
              <a:t>গেইট </a:t>
            </a:r>
            <a:r>
              <a:rPr lang="bn-BD" dirty="0" smtClean="0">
                <a:solidFill>
                  <a:srgbClr val="220FB1"/>
                </a:solidFill>
              </a:rPr>
              <a:t>- </a:t>
            </a:r>
            <a:endParaRPr lang="en-US" dirty="0">
              <a:solidFill>
                <a:srgbClr val="220FB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2133600"/>
            <a:ext cx="80772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3200" dirty="0" smtClean="0">
                <a:solidFill>
                  <a:srgbClr val="220FB1"/>
                </a:solidFill>
              </a:rPr>
              <a:t>	</a:t>
            </a:r>
            <a:r>
              <a:rPr lang="bn-BD" sz="3200" dirty="0" smtClean="0">
                <a:solidFill>
                  <a:srgbClr val="220FB1"/>
                </a:solidFill>
              </a:rPr>
              <a:t>ডিজিটাল ইলেট্রনিক্স পদ্ধতি বাস্তবায়নের জন্য যে সমস্ত গেইট মূলত কাজ করে তাদেরকে মোলিক গেইট বলে।</a:t>
            </a:r>
            <a:endParaRPr lang="en-US" sz="3200" dirty="0">
              <a:solidFill>
                <a:srgbClr val="220F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5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14000"/>
                <a:lumOff val="8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7391400" cy="8382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bn-BD" sz="4000" dirty="0" smtClean="0">
                <a:solidFill>
                  <a:srgbClr val="FF0000"/>
                </a:solidFill>
              </a:rPr>
              <a:t/>
            </a:r>
            <a:br>
              <a:rPr lang="bn-BD" sz="4000" dirty="0" smtClean="0">
                <a:solidFill>
                  <a:srgbClr val="FF0000"/>
                </a:solidFill>
              </a:rPr>
            </a:br>
            <a:r>
              <a:rPr lang="bn-BD" sz="4000" dirty="0" smtClean="0">
                <a:solidFill>
                  <a:srgbClr val="FF0000"/>
                </a:solidFill>
              </a:rPr>
              <a:t>মৌলিক </a:t>
            </a:r>
            <a:r>
              <a:rPr lang="bn-BD" sz="4000" b="1" dirty="0">
                <a:solidFill>
                  <a:srgbClr val="FF0000"/>
                </a:solidFill>
              </a:rPr>
              <a:t>গেইট </a:t>
            </a:r>
            <a:r>
              <a:rPr lang="bn-BD" sz="4000" dirty="0" smtClean="0">
                <a:solidFill>
                  <a:srgbClr val="FF0000"/>
                </a:solidFill>
              </a:rPr>
              <a:t>তিন প্রকার যথাঃ- </a:t>
            </a:r>
            <a:br>
              <a:rPr lang="bn-BD" sz="4000" dirty="0" smtClean="0">
                <a:solidFill>
                  <a:srgbClr val="FF0000"/>
                </a:solidFill>
              </a:rPr>
            </a:b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286000" y="1676400"/>
            <a:ext cx="4114800" cy="9144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/>
              <a:t> </a:t>
            </a:r>
            <a:r>
              <a:rPr lang="bn-BD" sz="4000" dirty="0" smtClean="0"/>
              <a:t>১. </a:t>
            </a:r>
            <a:r>
              <a:rPr lang="en-US" sz="4000" dirty="0" smtClean="0"/>
              <a:t>OR Gate</a:t>
            </a:r>
            <a:endParaRPr lang="en-US" sz="4000" dirty="0"/>
          </a:p>
        </p:txBody>
      </p:sp>
      <p:sp>
        <p:nvSpPr>
          <p:cNvPr id="11" name="Oval 10"/>
          <p:cNvSpPr/>
          <p:nvPr/>
        </p:nvSpPr>
        <p:spPr>
          <a:xfrm>
            <a:off x="2514600" y="3276600"/>
            <a:ext cx="3886200" cy="8382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২. </a:t>
            </a:r>
            <a:r>
              <a:rPr lang="en-US" sz="3600" dirty="0" smtClean="0"/>
              <a:t>AND Gate</a:t>
            </a:r>
            <a:endParaRPr lang="en-US" sz="3600" dirty="0"/>
          </a:p>
        </p:txBody>
      </p:sp>
      <p:sp>
        <p:nvSpPr>
          <p:cNvPr id="12" name="Oval 11"/>
          <p:cNvSpPr/>
          <p:nvPr/>
        </p:nvSpPr>
        <p:spPr>
          <a:xfrm>
            <a:off x="2438400" y="4800600"/>
            <a:ext cx="4114800" cy="9144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৩. </a:t>
            </a:r>
            <a:r>
              <a:rPr lang="en-US" sz="3200" dirty="0" smtClean="0"/>
              <a:t>NOT Gate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309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457200" y="3657600"/>
            <a:ext cx="5029200" cy="2743200"/>
            <a:chOff x="457200" y="3657600"/>
            <a:chExt cx="5029200" cy="2743200"/>
          </a:xfrm>
        </p:grpSpPr>
        <p:grpSp>
          <p:nvGrpSpPr>
            <p:cNvPr id="66" name="Group 65"/>
            <p:cNvGrpSpPr/>
            <p:nvPr/>
          </p:nvGrpSpPr>
          <p:grpSpPr>
            <a:xfrm>
              <a:off x="3198812" y="3657600"/>
              <a:ext cx="382588" cy="763588"/>
              <a:chOff x="2895600" y="3657600"/>
              <a:chExt cx="382588" cy="763588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 rot="5400000">
                <a:off x="2896394" y="4037806"/>
                <a:ext cx="762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2895600" y="3657600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2895600" y="4419600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>
              <a:off x="457200" y="3657600"/>
              <a:ext cx="5029200" cy="2743200"/>
              <a:chOff x="457200" y="3657600"/>
              <a:chExt cx="5029200" cy="2743200"/>
            </a:xfrm>
          </p:grpSpPr>
          <p:grpSp>
            <p:nvGrpSpPr>
              <p:cNvPr id="134" name="Group 133"/>
              <p:cNvGrpSpPr/>
              <p:nvPr/>
            </p:nvGrpSpPr>
            <p:grpSpPr>
              <a:xfrm>
                <a:off x="457200" y="3962400"/>
                <a:ext cx="5029200" cy="2438400"/>
                <a:chOff x="457200" y="3581400"/>
                <a:chExt cx="5029200" cy="2438400"/>
              </a:xfrm>
            </p:grpSpPr>
            <p:grpSp>
              <p:nvGrpSpPr>
                <p:cNvPr id="133" name="Group 132"/>
                <p:cNvGrpSpPr/>
                <p:nvPr/>
              </p:nvGrpSpPr>
              <p:grpSpPr>
                <a:xfrm>
                  <a:off x="457200" y="3581400"/>
                  <a:ext cx="5029200" cy="2438400"/>
                  <a:chOff x="457200" y="3581400"/>
                  <a:chExt cx="5029200" cy="2438400"/>
                </a:xfrm>
              </p:grpSpPr>
              <p:cxnSp>
                <p:nvCxnSpPr>
                  <p:cNvPr id="41" name="Straight Connector 40"/>
                  <p:cNvCxnSpPr/>
                  <p:nvPr/>
                </p:nvCxnSpPr>
                <p:spPr>
                  <a:xfrm>
                    <a:off x="457200" y="3657600"/>
                    <a:ext cx="1676400" cy="1588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457200" y="3657600"/>
                    <a:ext cx="13854" cy="205740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/>
                  <p:cNvCxnSpPr/>
                  <p:nvPr/>
                </p:nvCxnSpPr>
                <p:spPr>
                  <a:xfrm flipH="1">
                    <a:off x="464127" y="5715000"/>
                    <a:ext cx="1364673" cy="13254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/>
                  <p:cNvCxnSpPr/>
                  <p:nvPr/>
                </p:nvCxnSpPr>
                <p:spPr>
                  <a:xfrm flipV="1">
                    <a:off x="1828800" y="5410200"/>
                    <a:ext cx="0" cy="609600"/>
                  </a:xfrm>
                  <a:prstGeom prst="line">
                    <a:avLst/>
                  </a:prstGeom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 flipV="1">
                    <a:off x="2057400" y="5486400"/>
                    <a:ext cx="0" cy="381000"/>
                  </a:xfrm>
                  <a:prstGeom prst="line">
                    <a:avLst/>
                  </a:prstGeom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/>
                  <p:cNvCxnSpPr/>
                  <p:nvPr/>
                </p:nvCxnSpPr>
                <p:spPr>
                  <a:xfrm flipH="1" flipV="1">
                    <a:off x="2057400" y="5715000"/>
                    <a:ext cx="3429000" cy="6627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/>
                  <p:cNvCxnSpPr/>
                  <p:nvPr/>
                </p:nvCxnSpPr>
                <p:spPr>
                  <a:xfrm>
                    <a:off x="3581400" y="3581400"/>
                    <a:ext cx="1905000" cy="62345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/>
                  <p:cNvCxnSpPr/>
                  <p:nvPr/>
                </p:nvCxnSpPr>
                <p:spPr>
                  <a:xfrm>
                    <a:off x="5486400" y="3657600"/>
                    <a:ext cx="0" cy="205740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27" name="Picture 126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38600" y="4986132"/>
                  <a:ext cx="457200" cy="742122"/>
                </a:xfrm>
                <a:prstGeom prst="rect">
                  <a:avLst/>
                </a:prstGeom>
              </p:spPr>
            </p:pic>
          </p:grpSp>
          <p:cxnSp>
            <p:nvCxnSpPr>
              <p:cNvPr id="56" name="Straight Connector 55"/>
              <p:cNvCxnSpPr/>
              <p:nvPr/>
            </p:nvCxnSpPr>
            <p:spPr>
              <a:xfrm rot="5400000">
                <a:off x="1752600" y="4038600"/>
                <a:ext cx="762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2133600" y="3657600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2133600" y="4419600"/>
                <a:ext cx="381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5" name="Straight Arrow Connector 14"/>
          <p:cNvCxnSpPr/>
          <p:nvPr/>
        </p:nvCxnSpPr>
        <p:spPr>
          <a:xfrm>
            <a:off x="4076700" y="2209800"/>
            <a:ext cx="11811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200" y="76201"/>
            <a:ext cx="4724400" cy="83819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bn-BD" sz="4000" dirty="0"/>
              <a:t> </a:t>
            </a:r>
            <a:r>
              <a:rPr lang="bn-BD" sz="4000" dirty="0" smtClean="0"/>
              <a:t>১. </a:t>
            </a:r>
            <a:r>
              <a:rPr lang="en-US" sz="4000" dirty="0" smtClean="0"/>
              <a:t>OR Gate</a:t>
            </a:r>
            <a:endParaRPr lang="en-US" sz="4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-3048000" y="1816257"/>
            <a:ext cx="304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-3429000" y="2504420"/>
            <a:ext cx="3238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-533400" y="1433286"/>
            <a:ext cx="838200" cy="707886"/>
            <a:chOff x="609600" y="1752600"/>
            <a:chExt cx="838200" cy="707886"/>
          </a:xfrm>
        </p:grpSpPr>
        <p:sp>
          <p:nvSpPr>
            <p:cNvPr id="23" name="TextBox 22"/>
            <p:cNvSpPr txBox="1"/>
            <p:nvPr/>
          </p:nvSpPr>
          <p:spPr>
            <a:xfrm>
              <a:off x="609600" y="1905000"/>
              <a:ext cx="266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-533400" y="2057400"/>
            <a:ext cx="800100" cy="830997"/>
            <a:chOff x="571500" y="2362200"/>
            <a:chExt cx="800100" cy="830997"/>
          </a:xfrm>
        </p:grpSpPr>
        <p:sp>
          <p:nvSpPr>
            <p:cNvPr id="24" name="TextBox 23"/>
            <p:cNvSpPr txBox="1"/>
            <p:nvPr/>
          </p:nvSpPr>
          <p:spPr>
            <a:xfrm>
              <a:off x="571500" y="2571690"/>
              <a:ext cx="342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B</a:t>
              </a:r>
              <a:endParaRPr lang="en-US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85800" y="2362200"/>
              <a:ext cx="6858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3505201" y="5105400"/>
            <a:ext cx="1447800" cy="610649"/>
            <a:chOff x="3583517" y="4655965"/>
            <a:chExt cx="1407584" cy="720993"/>
          </a:xfrm>
        </p:grpSpPr>
        <p:cxnSp>
          <p:nvCxnSpPr>
            <p:cNvPr id="137" name="Straight Connector 136"/>
            <p:cNvCxnSpPr/>
            <p:nvPr/>
          </p:nvCxnSpPr>
          <p:spPr>
            <a:xfrm flipH="1" flipV="1">
              <a:off x="3771900" y="4953000"/>
              <a:ext cx="342900" cy="22652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 flipV="1">
              <a:off x="3583517" y="5195774"/>
              <a:ext cx="457200" cy="1811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4000500" y="4745934"/>
              <a:ext cx="190500" cy="35946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4488870" y="4745934"/>
              <a:ext cx="242458" cy="28534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4343400" y="4655965"/>
              <a:ext cx="28575" cy="344973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flipV="1">
              <a:off x="4610099" y="5239294"/>
              <a:ext cx="381002" cy="1152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flipV="1">
              <a:off x="4610099" y="4925668"/>
              <a:ext cx="292679" cy="25386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01" name="Subtitle 2"/>
          <p:cNvSpPr txBox="1">
            <a:spLocks/>
          </p:cNvSpPr>
          <p:nvPr/>
        </p:nvSpPr>
        <p:spPr>
          <a:xfrm>
            <a:off x="6019800" y="3505200"/>
            <a:ext cx="2971800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bn-BD" sz="1800" dirty="0" smtClean="0"/>
              <a:t>যে </a:t>
            </a:r>
            <a:r>
              <a:rPr lang="bn-BD" sz="1800" b="1" dirty="0">
                <a:solidFill>
                  <a:srgbClr val="FF0000"/>
                </a:solidFill>
              </a:rPr>
              <a:t>গেইট </a:t>
            </a:r>
            <a:r>
              <a:rPr lang="bn-BD" sz="1800" dirty="0" smtClean="0"/>
              <a:t>যৌক্তিক যোগ পদ্ধতিতে কাজ করে তাকে </a:t>
            </a:r>
            <a:r>
              <a:rPr lang="en-US" sz="1800" b="1" dirty="0" smtClean="0">
                <a:solidFill>
                  <a:srgbClr val="FF0000"/>
                </a:solidFill>
              </a:rPr>
              <a:t>OR Gate </a:t>
            </a:r>
            <a:r>
              <a:rPr lang="bn-BD" sz="1800" dirty="0" smtClean="0"/>
              <a:t>বলে।</a:t>
            </a:r>
            <a:r>
              <a:rPr lang="en-US" sz="1800" dirty="0" smtClean="0"/>
              <a:t> </a:t>
            </a:r>
            <a:r>
              <a:rPr lang="bn-BD" sz="1800" dirty="0" smtClean="0"/>
              <a:t>এখানে একাধিক ইনফুট থাকে এবং যোক্তিক</a:t>
            </a:r>
            <a:r>
              <a:rPr lang="bn-BD" sz="1800" dirty="0"/>
              <a:t> যোগফলের</a:t>
            </a:r>
            <a:r>
              <a:rPr lang="bn-BD" sz="1800" dirty="0" smtClean="0"/>
              <a:t>  মাধ্যমে একটিমাত্র আউটফুট প্রধান করে।  </a:t>
            </a:r>
          </a:p>
          <a:p>
            <a:pPr algn="just"/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0" y="1676400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A+B</a:t>
            </a:r>
          </a:p>
        </p:txBody>
      </p:sp>
      <p:cxnSp>
        <p:nvCxnSpPr>
          <p:cNvPr id="47" name="Straight Connector 46"/>
          <p:cNvCxnSpPr/>
          <p:nvPr/>
        </p:nvCxnSpPr>
        <p:spPr>
          <a:xfrm rot="5400000">
            <a:off x="2629694" y="-496094"/>
            <a:ext cx="6858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724400" y="1814286"/>
            <a:ext cx="6476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1905000"/>
            <a:ext cx="1447800" cy="5232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X = A+B</a:t>
            </a:r>
            <a:endParaRPr lang="en-US" b="1" dirty="0"/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2514600" y="4191000"/>
            <a:ext cx="609600" cy="228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2514600" y="3429000"/>
            <a:ext cx="609600" cy="228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-838200" y="3657600"/>
            <a:ext cx="838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-838200" y="4419600"/>
            <a:ext cx="838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1676400" y="6032500"/>
            <a:ext cx="152400" cy="127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-1828800" y="3657600"/>
            <a:ext cx="838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6" name="Oval 175"/>
          <p:cNvSpPr/>
          <p:nvPr/>
        </p:nvSpPr>
        <p:spPr>
          <a:xfrm>
            <a:off x="4048125" y="5410200"/>
            <a:ext cx="457200" cy="531328"/>
          </a:xfrm>
          <a:prstGeom prst="ellipse">
            <a:avLst/>
          </a:prstGeom>
          <a:solidFill>
            <a:srgbClr val="CCFF3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Moon 4"/>
          <p:cNvSpPr/>
          <p:nvPr/>
        </p:nvSpPr>
        <p:spPr>
          <a:xfrm rot="10800000">
            <a:off x="3276600" y="1447800"/>
            <a:ext cx="1981200" cy="1524000"/>
          </a:xfrm>
          <a:prstGeom prst="moon">
            <a:avLst>
              <a:gd name="adj" fmla="val 6197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9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264 1.32948E-6 L 0.425 0.0018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18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4.50867E-6 L 0.46458 0.0013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13" y="6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25 2.89017E-7 L 0.12291 2.89017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5434E-6 L 0.475 0.00393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18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0.48125 0.00624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3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13873E-6 L 0.19792 -0.0004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-2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3.23699E-6 L 0.3625 3.23699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604 -0.00092 -0.05191 -0.00185 -0.06823 -0.00208 C -0.08455 -0.00231 -0.08715 -0.00208 -0.09844 -0.00208 C -0.10972 -0.00208 -0.12951 0.00347 -0.13646 -0.00208 C -0.1434 -0.00763 -0.13924 -0.02566 -0.13976 -0.03584 C -0.14028 -0.04601 -0.14011 -0.05202 -0.13976 -0.06335 C -0.13941 -0.07468 -0.13802 -0.06936 -0.13802 -0.10358 C -0.13802 -0.1378 -0.13993 -0.2356 -0.13976 -0.26844 C -0.13958 -0.30127 -0.14896 -0.2941 -0.13646 -0.30011 C -0.12396 -0.30612 -0.0934 -0.30358 -0.06511 -0.30427 C -0.03681 -0.30497 0.01458 -0.30427 0.03333 -0.30427 C 0.05208 -0.30427 0.04496 -0.29664 0.04757 -0.30427 C 0.05017 -0.3119 0.0493 -0.34057 0.04913 -0.35075 C 0.04896 -0.36092 0.03837 -0.36439 0.04601 -0.36555 C 0.05364 -0.3667 0.0691 -0.35861 0.09531 -0.35722 C 0.12153 -0.35584 0.18524 -0.3593 0.20312 -0.35722 C 0.22101 -0.35514 0.20278 -0.34936 0.20312 -0.34451 C 0.20347 -0.33965 0.20451 -0.33248 0.20469 -0.32763 C 0.20486 -0.32277 0.20017 -0.31676 0.20469 -0.31491 C 0.2092 -0.31306 0.19844 -0.31884 0.23177 -0.31699 C 0.2651 -0.31514 0.375 -0.3082 0.40469 -0.30427 C 0.43437 -0.30034 0.40851 -0.29919 0.40955 -0.29387 C 0.41059 -0.28855 0.41146 -0.31745 0.41111 -0.2726 C 0.41076 -0.22774 0.40851 -0.06982 0.40799 -0.0252 C 0.40746 0.01943 0.41163 -0.00763 0.40799 -0.00416 C 0.40434 -0.00069 0.4066 -0.00485 0.38576 -0.00416 C 0.36493 -0.00347 0.30052 0.00879 0.28246 0 C 0.26441 -0.00878 0.27101 -0.03306 0.27778 -0.05711 " pathEditMode="relative" ptsTypes="aaaaaaaaaaaaaaaaaaaaaaaaaaaA">
                                      <p:cBhvr>
                                        <p:cTn id="91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5.78035E-7 L 0.35416 5.78035E-7 " pathEditMode="relative" rAng="0" ptsTypes="AA">
                                      <p:cBhvr>
                                        <p:cTn id="107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1" grpId="0"/>
      <p:bldP spid="2" grpId="0"/>
      <p:bldP spid="34" grpId="0"/>
      <p:bldP spid="34" grpId="1"/>
      <p:bldP spid="25" grpId="0" animBg="1"/>
      <p:bldP spid="83" grpId="0" animBg="1"/>
      <p:bldP spid="83" grpId="1" animBg="1"/>
      <p:bldP spid="17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20000">
              <a:srgbClr val="85C2FF"/>
            </a:gs>
            <a:gs pos="74000">
              <a:srgbClr val="C4D6EB">
                <a:lumMod val="50000"/>
                <a:lumOff val="50000"/>
              </a:srgb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66800" y="304800"/>
            <a:ext cx="6934200" cy="1066800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 Gate </a:t>
            </a:r>
            <a:r>
              <a:rPr lang="bn-BD" dirty="0" smtClean="0">
                <a:solidFill>
                  <a:srgbClr val="FFFF00"/>
                </a:solidFill>
              </a:rPr>
              <a:t>এর সত্যক সারণি-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45751"/>
              </p:ext>
            </p:extLst>
          </p:nvPr>
        </p:nvGraphicFramePr>
        <p:xfrm>
          <a:off x="1190625" y="1981200"/>
          <a:ext cx="6324600" cy="26009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08200"/>
                <a:gridCol w="2108200"/>
                <a:gridCol w="2108200"/>
              </a:tblGrid>
              <a:tr h="4165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220FB1"/>
                          </a:solidFill>
                        </a:rPr>
                        <a:t>Input</a:t>
                      </a:r>
                      <a:endParaRPr lang="en-US" sz="2800" b="1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220FB1"/>
                          </a:solidFill>
                        </a:rPr>
                        <a:t>Output</a:t>
                      </a:r>
                      <a:endParaRPr lang="en-US" sz="2800" b="1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X=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A+B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4876800"/>
            <a:ext cx="7696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400" b="1" dirty="0" smtClean="0"/>
              <a:t>এখানে লক্ষ্যনীয় যে</a:t>
            </a:r>
            <a:r>
              <a:rPr lang="en-US" sz="2400" b="1" dirty="0" smtClean="0"/>
              <a:t>,</a:t>
            </a:r>
            <a:r>
              <a:rPr lang="bn-BD" sz="2400" b="1" dirty="0" smtClean="0"/>
              <a:t> শুধুমাত্র উভয় ক্ষেত্রে </a:t>
            </a:r>
            <a:r>
              <a:rPr lang="en-US" sz="2400" b="1" dirty="0" smtClean="0"/>
              <a:t>Input</a:t>
            </a:r>
            <a:r>
              <a:rPr lang="bn-BD" sz="2400" b="1" dirty="0" smtClean="0"/>
              <a:t>-(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r>
              <a:rPr lang="bn-BD" sz="2400" b="1" dirty="0" smtClean="0"/>
              <a:t>)</a:t>
            </a:r>
            <a:r>
              <a:rPr lang="en-US" sz="2400" b="1" dirty="0" smtClean="0"/>
              <a:t> </a:t>
            </a:r>
            <a:r>
              <a:rPr lang="bn-BD" sz="2400" b="1" dirty="0" smtClean="0">
                <a:solidFill>
                  <a:srgbClr val="FF0000"/>
                </a:solidFill>
              </a:rPr>
              <a:t>শুন্য</a:t>
            </a:r>
            <a:r>
              <a:rPr lang="bn-BD" sz="2400" b="1" dirty="0" smtClean="0"/>
              <a:t> হলে </a:t>
            </a:r>
            <a:r>
              <a:rPr lang="en-US" sz="2400" b="1" dirty="0" smtClean="0"/>
              <a:t>Output </a:t>
            </a:r>
            <a:r>
              <a:rPr lang="bn-BD" sz="2400" b="1" dirty="0" smtClean="0"/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r>
              <a:rPr lang="bn-BD" sz="2400" b="1" dirty="0" smtClean="0"/>
              <a:t>)</a:t>
            </a:r>
            <a:r>
              <a:rPr lang="bn-BD" sz="2400" b="1" dirty="0" smtClean="0">
                <a:solidFill>
                  <a:srgbClr val="FF0000"/>
                </a:solidFill>
              </a:rPr>
              <a:t>শুন্য</a:t>
            </a:r>
            <a:r>
              <a:rPr lang="en-US" sz="2400" b="1" dirty="0" smtClean="0"/>
              <a:t> </a:t>
            </a:r>
            <a:r>
              <a:rPr lang="bn-BD" sz="2400" b="1" dirty="0" smtClean="0"/>
              <a:t> হবে। অন্যথায় </a:t>
            </a:r>
            <a:r>
              <a:rPr lang="en-US" sz="2400" b="1" dirty="0" smtClean="0"/>
              <a:t>Output</a:t>
            </a:r>
            <a:r>
              <a:rPr lang="bn-BD" sz="2400" b="1" dirty="0" smtClean="0"/>
              <a:t>- (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bn-BD" sz="2400" b="1" dirty="0" smtClean="0"/>
              <a:t>)</a:t>
            </a:r>
            <a:r>
              <a:rPr lang="en-US" sz="2400" b="1" dirty="0" smtClean="0"/>
              <a:t> </a:t>
            </a:r>
            <a:r>
              <a:rPr lang="bn-BD" sz="2400" b="1" dirty="0" smtClean="0"/>
              <a:t>হবে।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100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/>
          <p:cNvCxnSpPr/>
          <p:nvPr/>
        </p:nvCxnSpPr>
        <p:spPr>
          <a:xfrm flipV="1">
            <a:off x="3733800" y="2580620"/>
            <a:ext cx="1181101" cy="101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4572000" y="2187845"/>
            <a:ext cx="68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4" name="Oval 3"/>
          <p:cNvSpPr/>
          <p:nvPr/>
        </p:nvSpPr>
        <p:spPr>
          <a:xfrm>
            <a:off x="2362200" y="76200"/>
            <a:ext cx="4953000" cy="12954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২. </a:t>
            </a:r>
            <a:r>
              <a:rPr lang="en-US" sz="4000" dirty="0" smtClean="0">
                <a:solidFill>
                  <a:srgbClr val="FFFF00"/>
                </a:solidFill>
              </a:rPr>
              <a:t>AND Gate</a:t>
            </a:r>
            <a:endParaRPr lang="en-US" sz="4000" dirty="0">
              <a:solidFill>
                <a:srgbClr val="FFFF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2971800" y="2202359"/>
            <a:ext cx="2933700" cy="74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2971800" y="2971800"/>
            <a:ext cx="2895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-419100" y="1828800"/>
            <a:ext cx="800100" cy="707886"/>
            <a:chOff x="647700" y="1752600"/>
            <a:chExt cx="800100" cy="707886"/>
          </a:xfrm>
        </p:grpSpPr>
        <p:sp>
          <p:nvSpPr>
            <p:cNvPr id="11" name="TextBox 10"/>
            <p:cNvSpPr txBox="1"/>
            <p:nvPr/>
          </p:nvSpPr>
          <p:spPr>
            <a:xfrm>
              <a:off x="647700" y="1905000"/>
              <a:ext cx="266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419100" y="2590800"/>
            <a:ext cx="800100" cy="707886"/>
            <a:chOff x="647700" y="1752600"/>
            <a:chExt cx="800100" cy="707886"/>
          </a:xfrm>
        </p:grpSpPr>
        <p:sp>
          <p:nvSpPr>
            <p:cNvPr id="14" name="TextBox 13"/>
            <p:cNvSpPr txBox="1"/>
            <p:nvPr/>
          </p:nvSpPr>
          <p:spPr>
            <a:xfrm>
              <a:off x="647700" y="1905000"/>
              <a:ext cx="266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&gt;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019800" y="2286001"/>
            <a:ext cx="1219200" cy="64186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X=AB</a:t>
            </a:r>
            <a:endParaRPr lang="en-US" sz="3600" b="1" dirty="0"/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91440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A </a:t>
            </a:r>
            <a:r>
              <a:rPr lang="en-US" dirty="0" smtClean="0"/>
              <a:t>X </a:t>
            </a:r>
            <a:r>
              <a:rPr lang="en-US" sz="2400" dirty="0" smtClean="0"/>
              <a:t>B</a:t>
            </a:r>
            <a:endParaRPr lang="en-US" sz="2400" dirty="0"/>
          </a:p>
        </p:txBody>
      </p:sp>
      <p:grpSp>
        <p:nvGrpSpPr>
          <p:cNvPr id="62" name="Group 61"/>
          <p:cNvGrpSpPr/>
          <p:nvPr/>
        </p:nvGrpSpPr>
        <p:grpSpPr>
          <a:xfrm>
            <a:off x="381000" y="4253345"/>
            <a:ext cx="5105400" cy="2376055"/>
            <a:chOff x="381000" y="3643745"/>
            <a:chExt cx="5105400" cy="2376055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81000" y="3657600"/>
              <a:ext cx="1981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81000" y="3657600"/>
              <a:ext cx="13854" cy="2057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387927" y="5715000"/>
              <a:ext cx="1364673" cy="1325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1752600" y="5410200"/>
              <a:ext cx="0" cy="60960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2057400" y="5486400"/>
              <a:ext cx="0" cy="38100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 flipV="1">
              <a:off x="2057400" y="5715000"/>
              <a:ext cx="3429000" cy="662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971800" y="3657600"/>
              <a:ext cx="12192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800600" y="3643745"/>
              <a:ext cx="685800" cy="138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5486400" y="3657600"/>
              <a:ext cx="0" cy="2057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4986132"/>
              <a:ext cx="457200" cy="742122"/>
            </a:xfrm>
            <a:prstGeom prst="rect">
              <a:avLst/>
            </a:prstGeom>
          </p:spPr>
        </p:pic>
      </p:grpSp>
      <p:cxnSp>
        <p:nvCxnSpPr>
          <p:cNvPr id="41" name="Straight Connector 40"/>
          <p:cNvCxnSpPr/>
          <p:nvPr/>
        </p:nvCxnSpPr>
        <p:spPr>
          <a:xfrm flipV="1">
            <a:off x="2362200" y="3962400"/>
            <a:ext cx="533400" cy="304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191000" y="3943350"/>
            <a:ext cx="533400" cy="3238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3581400" y="5303765"/>
            <a:ext cx="1333501" cy="716035"/>
            <a:chOff x="3657600" y="4644678"/>
            <a:chExt cx="1333501" cy="716035"/>
          </a:xfrm>
        </p:grpSpPr>
        <p:cxnSp>
          <p:nvCxnSpPr>
            <p:cNvPr id="64" name="Straight Connector 63"/>
            <p:cNvCxnSpPr/>
            <p:nvPr/>
          </p:nvCxnSpPr>
          <p:spPr>
            <a:xfrm flipH="1" flipV="1">
              <a:off x="3771900" y="4953000"/>
              <a:ext cx="342900" cy="22652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 flipV="1">
              <a:off x="3657600" y="5179529"/>
              <a:ext cx="457200" cy="1811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 flipV="1">
              <a:off x="4000500" y="4745934"/>
              <a:ext cx="190500" cy="35946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4488870" y="4745934"/>
              <a:ext cx="242458" cy="28534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4343400" y="4644678"/>
              <a:ext cx="28575" cy="34497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4610099" y="5239294"/>
              <a:ext cx="381002" cy="1152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610099" y="4925668"/>
              <a:ext cx="292679" cy="25386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4" name="Subtitle 2"/>
          <p:cNvSpPr txBox="1">
            <a:spLocks/>
          </p:cNvSpPr>
          <p:nvPr/>
        </p:nvSpPr>
        <p:spPr>
          <a:xfrm>
            <a:off x="5715000" y="3428999"/>
            <a:ext cx="2971800" cy="3128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bn-BD" sz="2000" dirty="0" smtClean="0"/>
              <a:t>যে </a:t>
            </a:r>
            <a:r>
              <a:rPr lang="bn-BD" sz="2000" b="1" dirty="0">
                <a:solidFill>
                  <a:srgbClr val="FF0000"/>
                </a:solidFill>
              </a:rPr>
              <a:t>গেইট </a:t>
            </a:r>
            <a:r>
              <a:rPr lang="bn-BD" sz="2000" b="1" dirty="0" smtClean="0">
                <a:solidFill>
                  <a:srgbClr val="FF0000"/>
                </a:solidFill>
              </a:rPr>
              <a:t> </a:t>
            </a:r>
            <a:r>
              <a:rPr lang="bn-BD" sz="2000" dirty="0" smtClean="0"/>
              <a:t>যৌক্তিক গুন  পদ্ধতিতে কাজ করে তাকে </a:t>
            </a:r>
            <a:r>
              <a:rPr lang="en-US" sz="2000" b="1" dirty="0" smtClean="0">
                <a:solidFill>
                  <a:srgbClr val="FF0000"/>
                </a:solidFill>
              </a:rPr>
              <a:t>AND Gate </a:t>
            </a:r>
            <a:r>
              <a:rPr lang="bn-BD" sz="2000" dirty="0" smtClean="0"/>
              <a:t>বলে।</a:t>
            </a:r>
            <a:r>
              <a:rPr lang="en-US" sz="2000" dirty="0" smtClean="0"/>
              <a:t> </a:t>
            </a:r>
            <a:r>
              <a:rPr lang="bn-BD" sz="2000" dirty="0" smtClean="0"/>
              <a:t>এখানে একাধিক ইনফুট থাকে এবং যোক্তিক</a:t>
            </a:r>
            <a:r>
              <a:rPr lang="bn-BD" sz="2000" dirty="0"/>
              <a:t> </a:t>
            </a:r>
            <a:r>
              <a:rPr lang="bn-BD" sz="2000" dirty="0" smtClean="0"/>
              <a:t>গুনফলের  মাধ্যমে একটিমাত্র আউটফুট প্রধান করে।  </a:t>
            </a:r>
          </a:p>
          <a:p>
            <a:pPr algn="just"/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600200" y="6252030"/>
            <a:ext cx="152400" cy="16691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362200" y="-304800"/>
            <a:ext cx="7239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>
            <a:off x="-838200" y="4267200"/>
            <a:ext cx="8382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048125" y="5638800"/>
            <a:ext cx="457200" cy="531328"/>
          </a:xfrm>
          <a:prstGeom prst="ellipse">
            <a:avLst/>
          </a:prstGeom>
          <a:solidFill>
            <a:srgbClr val="CCFF3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lowchart: Delay 4"/>
          <p:cNvSpPr/>
          <p:nvPr/>
        </p:nvSpPr>
        <p:spPr>
          <a:xfrm>
            <a:off x="3733800" y="1905000"/>
            <a:ext cx="1219200" cy="1371600"/>
          </a:xfrm>
          <a:prstGeom prst="flowChartDelay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-1905000" y="4265612"/>
            <a:ext cx="914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6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25 3.93064E-6 L 0.42083 0.000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2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2.36994E-6 L 0.42292 -2.36994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repeatCount="indefinite" decel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3.23699E-6 L 0.44583 0.00462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2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04046E-6 L 0.43959 -0.00069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79" y="-4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4 0.00069 L 0.12708 0.00138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2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2.60116E-6 L 0.13333 0.00069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2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2.89017E-6 L 0.3375 -2.89017E-6 " pathEditMode="relative" rAng="0" ptsTypes="AA">
                                      <p:cBhvr>
                                        <p:cTn id="8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2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92 C -0.03385 -0.00208 -0.0677 -0.003 -0.08732 -0.003 C -0.10694 -0.003 -0.1085 -0.00115 -0.11753 -0.00092 C -0.12656 -0.00069 -0.13732 0.00232 -0.14132 -0.00092 C -0.14531 -0.00416 -0.14114 0.01711 -0.14132 -0.01988 C -0.14149 -0.05688 -0.14236 -0.17572 -0.14288 -0.22289 C -0.1434 -0.27005 -0.14566 -0.29017 -0.14444 -0.30312 C -0.14323 -0.31607 -0.1408 -0.30127 -0.13507 -0.30104 C -0.12934 -0.30081 -0.14392 -0.30127 -0.10955 -0.30104 C -0.07517 -0.30081 0.03907 -0.29919 0.07136 -0.29896 C 0.10365 -0.29872 0.06441 -0.29826 0.08403 -0.29896 C 0.10365 -0.29965 0.15799 -0.30312 0.18889 -0.30312 C 0.21962 -0.30312 0.25295 -0.29965 0.26823 -0.29896 C 0.28351 -0.29826 0.27275 -0.29341 0.28091 -0.29896 C 0.28907 -0.30451 0.3099 -0.32508 0.31736 -0.33271 C 0.32483 -0.34034 0.32396 -0.34335 0.32535 -0.34543 " pathEditMode="relative" rAng="0" ptsTypes="aaaaaaaaaaaaaaaA">
                                      <p:cBhvr>
                                        <p:cTn id="9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1.6763E-6 L 0.64166 0.0002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507 -0.00139 -0.10139 -0.00254 -0.12379 -0.00208 C -0.14619 -0.00162 -0.13282 0.00509 -0.1349 0.00231 C -0.13698 -0.00046 -0.13525 0.01387 -0.13646 -0.01896 C -0.13768 -0.05179 -0.14202 -0.14983 -0.14271 -0.19445 C -0.14341 -0.23908 -0.1415 -0.26775 -0.14115 -0.2874 C -0.1408 -0.30705 -0.14532 -0.3096 -0.14115 -0.31283 C -0.13698 -0.31607 -0.15573 -0.30775 -0.1158 -0.30636 C -0.07587 -0.30497 0.03107 -0.3052 0.09843 -0.30428 C 0.16579 -0.30335 0.23871 -0.30035 0.28888 -0.30012 C 0.33906 -0.29988 0.37864 -0.30243 0.4 -0.3022 C 0.42135 -0.30197 0.41493 -0.32647 0.41753 -0.29804 C 0.42013 -0.2696 0.41597 -0.17665 0.41597 -0.13087 C 0.41597 -0.08509 0.4184 -0.04347 0.41753 -0.02312 C 0.41666 -0.00278 0.41423 -0.01225 0.41111 -0.00832 C 0.40798 -0.00439 0.41527 -0.00093 0.39843 0 C 0.38159 0.00092 0.32777 -0.00139 0.30954 -0.00208 C 0.29131 -0.00278 0.2934 0.00393 0.28888 -0.00416 C 0.28437 -0.01225 0.2835 -0.03145 0.28263 -0.05064 " pathEditMode="relative" ptsTypes="aaaaaaaaaaaaaaaaaaA">
                                      <p:cBhvr>
                                        <p:cTn id="10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4" grpId="0" animBg="1"/>
      <p:bldP spid="20" grpId="0" animBg="1"/>
      <p:bldP spid="24" grpId="0" animBg="1"/>
      <p:bldP spid="74" grpId="0"/>
      <p:bldP spid="2" grpId="0" animBg="1"/>
      <p:bldP spid="2" grpId="1" animBg="1"/>
      <p:bldP spid="2" grpId="2" animBg="1"/>
      <p:bldP spid="71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376568"/>
              </p:ext>
            </p:extLst>
          </p:nvPr>
        </p:nvGraphicFramePr>
        <p:xfrm>
          <a:off x="1190625" y="1752600"/>
          <a:ext cx="6324600" cy="26009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08200"/>
                <a:gridCol w="2108200"/>
                <a:gridCol w="2108200"/>
              </a:tblGrid>
              <a:tr h="4165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220FB1"/>
                          </a:solidFill>
                        </a:rPr>
                        <a:t>Input</a:t>
                      </a:r>
                      <a:endParaRPr lang="en-US" sz="2800" b="1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220FB1"/>
                          </a:solidFill>
                        </a:rPr>
                        <a:t>Output</a:t>
                      </a:r>
                      <a:endParaRPr lang="en-US" sz="2800" b="1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A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B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X=</a:t>
                      </a:r>
                      <a:r>
                        <a:rPr lang="en-US" sz="2000" b="1" baseline="0" dirty="0" smtClean="0">
                          <a:solidFill>
                            <a:srgbClr val="002060"/>
                          </a:solidFill>
                        </a:rPr>
                        <a:t> A </a:t>
                      </a:r>
                      <a:r>
                        <a:rPr lang="en-US" sz="1600" b="1" baseline="0" dirty="0" smtClean="0">
                          <a:solidFill>
                            <a:srgbClr val="002060"/>
                          </a:solidFill>
                        </a:rPr>
                        <a:t>X</a:t>
                      </a:r>
                      <a:r>
                        <a:rPr lang="en-US" sz="2000" b="1" baseline="0" dirty="0" smtClean="0">
                          <a:solidFill>
                            <a:srgbClr val="002060"/>
                          </a:solidFill>
                        </a:rPr>
                        <a:t> B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876800"/>
            <a:ext cx="7696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400" b="1" dirty="0" smtClean="0"/>
              <a:t>এখানে লক্ষ্যনীয় যে</a:t>
            </a:r>
            <a:r>
              <a:rPr lang="en-US" sz="2400" b="1" dirty="0" smtClean="0"/>
              <a:t>,</a:t>
            </a:r>
            <a:r>
              <a:rPr lang="bn-BD" sz="2400" b="1" dirty="0" smtClean="0"/>
              <a:t> শুধুমাত্র উভয় ক্ষেত্রে </a:t>
            </a:r>
            <a:r>
              <a:rPr lang="en-US" sz="2400" b="1" dirty="0" smtClean="0"/>
              <a:t>Input</a:t>
            </a:r>
            <a:r>
              <a:rPr lang="bn-BD" sz="2400" b="1" dirty="0" smtClean="0"/>
              <a:t>-(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bn-BD" sz="2400" b="1" dirty="0" smtClean="0"/>
              <a:t>)</a:t>
            </a:r>
            <a:r>
              <a:rPr lang="en-US" sz="2400" b="1" dirty="0" smtClean="0"/>
              <a:t> </a:t>
            </a:r>
            <a:r>
              <a:rPr lang="bn-BD" sz="2400" b="1" dirty="0" smtClean="0"/>
              <a:t>হলে </a:t>
            </a:r>
            <a:r>
              <a:rPr lang="en-US" sz="2400" b="1" dirty="0" smtClean="0"/>
              <a:t>Output </a:t>
            </a:r>
            <a:r>
              <a:rPr lang="bn-BD" sz="2400" b="1" dirty="0" smtClean="0"/>
              <a:t>(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bn-BD" sz="2400" b="1" dirty="0" smtClean="0"/>
              <a:t>) হবে। অন্যথায় </a:t>
            </a:r>
            <a:r>
              <a:rPr lang="en-US" sz="2400" b="1" dirty="0" smtClean="0"/>
              <a:t>Output</a:t>
            </a:r>
            <a:r>
              <a:rPr lang="bn-BD" sz="2400" b="1" dirty="0" smtClean="0"/>
              <a:t>- (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r>
              <a:rPr lang="bn-BD" sz="2400" b="1" dirty="0" smtClean="0"/>
              <a:t>)</a:t>
            </a:r>
            <a:r>
              <a:rPr lang="en-US" sz="2400" b="1" dirty="0" smtClean="0"/>
              <a:t> </a:t>
            </a:r>
            <a:r>
              <a:rPr lang="bn-BD" sz="2400" b="1" dirty="0">
                <a:solidFill>
                  <a:srgbClr val="FF0000"/>
                </a:solidFill>
              </a:rPr>
              <a:t>শুন্য</a:t>
            </a:r>
            <a:r>
              <a:rPr lang="bn-BD" sz="2400" b="1" dirty="0" smtClean="0"/>
              <a:t>হবে।</a:t>
            </a:r>
            <a:endParaRPr lang="en-US" sz="2000" b="1" dirty="0"/>
          </a:p>
        </p:txBody>
      </p:sp>
      <p:sp>
        <p:nvSpPr>
          <p:cNvPr id="7" name="Title 4"/>
          <p:cNvSpPr>
            <a:spLocks noGrp="1"/>
          </p:cNvSpPr>
          <p:nvPr>
            <p:ph type="ctrTitle"/>
          </p:nvPr>
        </p:nvSpPr>
        <p:spPr>
          <a:xfrm>
            <a:off x="990600" y="152401"/>
            <a:ext cx="7086600" cy="1143000"/>
          </a:xfr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Gate </a:t>
            </a:r>
            <a:r>
              <a:rPr lang="bn-BD" dirty="0" smtClean="0">
                <a:solidFill>
                  <a:srgbClr val="FFFF00"/>
                </a:solidFill>
              </a:rPr>
              <a:t>এর সত্যক সারণি-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9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19"/>
          <p:cNvCxnSpPr/>
          <p:nvPr/>
        </p:nvCxnSpPr>
        <p:spPr>
          <a:xfrm>
            <a:off x="3733800" y="2438400"/>
            <a:ext cx="110653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19600" y="2053458"/>
            <a:ext cx="53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&gt;</a:t>
            </a:r>
            <a:endParaRPr lang="en-US" b="1" dirty="0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5562600" y="3424535"/>
            <a:ext cx="3429000" cy="3128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bn-BD" sz="2000" dirty="0" smtClean="0"/>
              <a:t>যে গেইট যৌক্তিক উলটানো  পদ্ধতিতে কাজ করে তাকে </a:t>
            </a:r>
            <a:r>
              <a:rPr lang="en-US" sz="2000" b="1" dirty="0" smtClean="0">
                <a:solidFill>
                  <a:srgbClr val="FF0000"/>
                </a:solidFill>
              </a:rPr>
              <a:t>NOT Gate </a:t>
            </a:r>
            <a:r>
              <a:rPr lang="bn-BD" sz="2000" dirty="0" smtClean="0"/>
              <a:t>বলে।</a:t>
            </a:r>
            <a:r>
              <a:rPr lang="en-US" sz="2000" dirty="0" smtClean="0"/>
              <a:t> </a:t>
            </a:r>
            <a:r>
              <a:rPr lang="bn-BD" sz="2000" dirty="0" smtClean="0"/>
              <a:t>এখানে একটি মাত্র ইনফুট থাকে এবং যোক্তিক</a:t>
            </a:r>
            <a:r>
              <a:rPr lang="bn-BD" sz="2000" dirty="0"/>
              <a:t> </a:t>
            </a:r>
            <a:r>
              <a:rPr lang="bn-BD" sz="2000" dirty="0" smtClean="0"/>
              <a:t>উলটানো পদ্ধতিতে একটিমাত্র বিপরীতধর্মী  আউটফুট প্রধান করে।   </a:t>
            </a:r>
          </a:p>
          <a:p>
            <a:pPr algn="l"/>
            <a:endParaRPr lang="en-US" sz="1800" dirty="0">
              <a:solidFill>
                <a:srgbClr val="C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-2590800" y="2438400"/>
            <a:ext cx="251113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839322" y="2286000"/>
            <a:ext cx="266700" cy="304800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228600" y="3657600"/>
            <a:ext cx="5257800" cy="3048000"/>
            <a:chOff x="228600" y="3657600"/>
            <a:chExt cx="5105400" cy="2376054"/>
          </a:xfrm>
        </p:grpSpPr>
        <p:grpSp>
          <p:nvGrpSpPr>
            <p:cNvPr id="3" name="Group 2"/>
            <p:cNvGrpSpPr/>
            <p:nvPr/>
          </p:nvGrpSpPr>
          <p:grpSpPr>
            <a:xfrm>
              <a:off x="228600" y="3657600"/>
              <a:ext cx="5105400" cy="2376054"/>
              <a:chOff x="381000" y="3643746"/>
              <a:chExt cx="5105400" cy="2376054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381000" y="3657600"/>
                <a:ext cx="25908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>
                <a:off x="381000" y="3657600"/>
                <a:ext cx="13854" cy="20574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flipH="1">
                <a:off x="387927" y="5715000"/>
                <a:ext cx="1364673" cy="132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1752600" y="54102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2057400" y="5486400"/>
                <a:ext cx="0" cy="381000"/>
              </a:xfrm>
              <a:prstGeom prst="line">
                <a:avLst/>
              </a:prstGeom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 flipV="1">
                <a:off x="2057400" y="5715000"/>
                <a:ext cx="3429000" cy="662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2971800" y="3657600"/>
                <a:ext cx="12192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4191000" y="3643746"/>
                <a:ext cx="1295400" cy="138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486400" y="3657600"/>
                <a:ext cx="0" cy="20574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8600" y="4986132"/>
                <a:ext cx="457200" cy="742122"/>
              </a:xfrm>
              <a:prstGeom prst="rect">
                <a:avLst/>
              </a:prstGeom>
            </p:spPr>
          </p:pic>
        </p:grpSp>
        <p:cxnSp>
          <p:nvCxnSpPr>
            <p:cNvPr id="37" name="Straight Connector 36"/>
            <p:cNvCxnSpPr/>
            <p:nvPr/>
          </p:nvCxnSpPr>
          <p:spPr>
            <a:xfrm>
              <a:off x="2743200" y="3657600"/>
              <a:ext cx="0" cy="914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743200" y="5029200"/>
              <a:ext cx="0" cy="7531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Connector 43"/>
          <p:cNvCxnSpPr/>
          <p:nvPr/>
        </p:nvCxnSpPr>
        <p:spPr>
          <a:xfrm>
            <a:off x="2818263" y="4800600"/>
            <a:ext cx="305937" cy="57623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3352800" y="4876800"/>
            <a:ext cx="1676401" cy="929007"/>
            <a:chOff x="3657600" y="4644678"/>
            <a:chExt cx="1333501" cy="716035"/>
          </a:xfrm>
        </p:grpSpPr>
        <p:cxnSp>
          <p:nvCxnSpPr>
            <p:cNvPr id="51" name="Straight Connector 50"/>
            <p:cNvCxnSpPr/>
            <p:nvPr/>
          </p:nvCxnSpPr>
          <p:spPr>
            <a:xfrm flipH="1" flipV="1">
              <a:off x="3771900" y="4951550"/>
              <a:ext cx="342900" cy="226528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3657600" y="5179529"/>
              <a:ext cx="457200" cy="1811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 flipV="1">
              <a:off x="4000500" y="4745934"/>
              <a:ext cx="190500" cy="359466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4488870" y="4745934"/>
              <a:ext cx="242458" cy="28534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4343400" y="4644678"/>
              <a:ext cx="28575" cy="34497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4610099" y="5239294"/>
              <a:ext cx="381002" cy="115284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4610099" y="4925668"/>
              <a:ext cx="292679" cy="253860"/>
            </a:xfrm>
            <a:prstGeom prst="line">
              <a:avLst/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-533400" y="2057400"/>
            <a:ext cx="914400" cy="707886"/>
            <a:chOff x="533400" y="1752600"/>
            <a:chExt cx="914400" cy="707886"/>
          </a:xfrm>
        </p:grpSpPr>
        <p:sp>
          <p:nvSpPr>
            <p:cNvPr id="60" name="TextBox 59"/>
            <p:cNvSpPr txBox="1"/>
            <p:nvPr/>
          </p:nvSpPr>
          <p:spPr>
            <a:xfrm>
              <a:off x="533400" y="1905000"/>
              <a:ext cx="266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A</a:t>
              </a:r>
              <a:endParaRPr lang="en-US" sz="2000" b="1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62000" y="1752600"/>
              <a:ext cx="685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dirty="0"/>
                <a:t>&gt;</a:t>
              </a:r>
            </a:p>
          </p:txBody>
        </p:sp>
      </p:grpSp>
      <p:sp>
        <p:nvSpPr>
          <p:cNvPr id="62" name="Oval 61"/>
          <p:cNvSpPr/>
          <p:nvPr/>
        </p:nvSpPr>
        <p:spPr>
          <a:xfrm>
            <a:off x="2514600" y="152400"/>
            <a:ext cx="4238625" cy="91439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</a:rPr>
              <a:t>৩. </a:t>
            </a:r>
            <a:r>
              <a:rPr lang="en-US" sz="4000" b="1" dirty="0" smtClean="0">
                <a:solidFill>
                  <a:srgbClr val="C00000"/>
                </a:solidFill>
              </a:rPr>
              <a:t>NOT Gate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1447800" y="6215742"/>
            <a:ext cx="152400" cy="21408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962400" y="5417087"/>
            <a:ext cx="503830" cy="678913"/>
          </a:xfrm>
          <a:prstGeom prst="ellipse">
            <a:avLst/>
          </a:prstGeom>
          <a:solidFill>
            <a:srgbClr val="CCFF3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2438400" y="-457994"/>
            <a:ext cx="7620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6096000" y="2209800"/>
            <a:ext cx="990600" cy="523220"/>
            <a:chOff x="6248400" y="2209800"/>
            <a:chExt cx="990600" cy="523220"/>
          </a:xfrm>
        </p:grpSpPr>
        <p:sp>
          <p:nvSpPr>
            <p:cNvPr id="64" name="TextBox 63"/>
            <p:cNvSpPr txBox="1"/>
            <p:nvPr/>
          </p:nvSpPr>
          <p:spPr>
            <a:xfrm>
              <a:off x="6248400" y="2209800"/>
              <a:ext cx="990600" cy="52322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X= A</a:t>
              </a:r>
              <a:endParaRPr lang="en-US" sz="2000" b="1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800850" y="2286000"/>
              <a:ext cx="2095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Flowchart: Extract 15"/>
          <p:cNvSpPr/>
          <p:nvPr/>
        </p:nvSpPr>
        <p:spPr>
          <a:xfrm rot="5400000">
            <a:off x="3429000" y="1752602"/>
            <a:ext cx="1600200" cy="1295399"/>
          </a:xfrm>
          <a:prstGeom prst="flowChartExtract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1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34 -4.50867E-6 L 0.40434 -4.5086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87283E-6 L 0.41666 0.00393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-4.50867E-6 L 0.14167 -4.50867E-6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0.00093 L 0.17083 0.00393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4.85549E-6 C -0.05781 0.00069 -0.11198 0.00161 -0.13507 0.00184 C -0.15868 0.00208 -0.14357 0.01109 -0.14496 0.00184 C -0.146 -0.0074 -0.14201 -0.00648 -0.14201 -0.05365 C -0.14201 -0.10105 -0.14496 -0.22868 -0.14496 -0.28139 C -0.14496 -0.33434 -0.14357 -0.35261 -0.1434 -0.37041 C -0.14323 -0.38821 -0.14566 -0.3859 -0.1434 -0.38891 C -0.14132 -0.39191 -0.13576 -0.38868 -0.12951 -0.38891 C -0.12378 -0.38914 -0.19913 -0.39099 -0.1092 -0.39076 C -0.0184 -0.39053 0.32466 -0.38775 0.41355 -0.38706 C 0.50243 -0.38636 0.4217 -0.38868 0.42448 -0.38706 C 0.42709 -0.38544 0.42743 -0.39006 0.42882 -0.37781 C 0.43021 -0.36555 0.43247 -0.37295 0.43299 -0.31307 C 0.43351 -0.25295 0.43212 -0.07099 0.4316 -0.0185 C 0.43108 0.03398 0.43282 -0.00093 0.43021 0.00184 C 0.42761 0.00462 0.4323 -0.00185 0.41632 -0.00185 C 0.40035 -0.00185 0.35417 0.00069 0.3342 0.00184 C 0.31441 0.003 0.30313 0.02011 0.29688 0.00554 C 0.29045 -0.00902 0.29375 -0.04717 0.29688 -0.08509 " pathEditMode="relative" rAng="0" ptsTypes="aaaaaaaaaaaaaaaaaaA">
                                      <p:cBhvr>
                                        <p:cTn id="69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4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222 L -3.33333E-6 0.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16" presetClass="exit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725 0 -0.09652 -0.00231 -0.12083 -0.00278 C -0.14514 -0.00324 -0.14166 0.00093 -0.14583 -0.00278 C -0.15 -0.00648 -0.14583 -0.01528 -0.14583 -0.025 C -0.14583 -0.03472 -0.14548 -0.00509 -0.14583 -0.06111 C -0.14618 -0.11713 -0.14861 -0.30602 -0.14791 -0.36111 C -0.14722 -0.4162 -0.14618 -0.38657 -0.14166 -0.39167 C -0.13715 -0.39676 -0.12708 -0.39167 -0.12083 -0.39167 C -0.11458 -0.39167 -0.14479 -0.3912 -0.10416 -0.39167 C -0.06354 -0.39213 0.0823 -0.39491 0.12275 -0.39444 C 0.16355 -0.39398 0.1375 -0.41574 0.13959 -0.38889 C 0.14167 -0.36204 0.13577 -0.29074 0.13542 -0.23333 C 0.13507 -0.17593 0.13681 -0.08009 0.1375 -0.04444 C 0.1382 -0.0088 0.13976 -0.02685 0.13959 -0.01944 C 0.13924 -0.01204 0.13959 -0.00231 0.13542 0 C 0.13125 0.00231 0.12605 -0.00509 0.11459 -0.00556 C 0.10313 -0.00602 0.07865 -0.00324 0.06667 -0.00278 C 0.05452 -0.00231 0.05382 -0.00278 0.04167 -0.00278 C 0.02952 -0.00278 0.02709 0 0 0 Z " pathEditMode="relative" ptsTypes="aaaaaaaaaaaaaaaaaaa">
                                      <p:cBhvr>
                                        <p:cTn id="10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4" grpId="0"/>
      <p:bldP spid="21" grpId="0" animBg="1"/>
      <p:bldP spid="62" grpId="0" animBg="1"/>
      <p:bldP spid="39" grpId="0" animBg="1"/>
      <p:bldP spid="39" grpId="1" animBg="1"/>
      <p:bldP spid="39" grpId="2" animBg="1"/>
      <p:bldP spid="58" grpId="0" animBg="1"/>
      <p:bldP spid="58" grpId="1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DnDiag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NOT Gate </a:t>
            </a:r>
            <a:r>
              <a:rPr lang="bn-BD" dirty="0" smtClean="0">
                <a:solidFill>
                  <a:srgbClr val="FFFF00"/>
                </a:solidFill>
              </a:rPr>
              <a:t>এর সত্যক সারণি-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57028"/>
              </p:ext>
            </p:extLst>
          </p:nvPr>
        </p:nvGraphicFramePr>
        <p:xfrm>
          <a:off x="1219200" y="2087880"/>
          <a:ext cx="6705600" cy="2560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352800"/>
                <a:gridCol w="335280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220FB1"/>
                          </a:solidFill>
                        </a:rPr>
                        <a:t>Input</a:t>
                      </a:r>
                      <a:endParaRPr lang="en-US" sz="3600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220FB1"/>
                          </a:solidFill>
                        </a:rPr>
                        <a:t>Output</a:t>
                      </a:r>
                      <a:endParaRPr lang="en-US" sz="3600" dirty="0">
                        <a:solidFill>
                          <a:srgbClr val="220FB1"/>
                        </a:solidFill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019800" y="2819400"/>
            <a:ext cx="381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38200" y="5141893"/>
            <a:ext cx="7467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b="1" dirty="0" smtClean="0"/>
              <a:t>এখানে লক্ষ্যনীয় যে</a:t>
            </a:r>
            <a:r>
              <a:rPr lang="en-US" sz="2800" b="1" dirty="0" smtClean="0"/>
              <a:t>,</a:t>
            </a:r>
            <a:r>
              <a:rPr lang="bn-BD" sz="2800" b="1" dirty="0" smtClean="0"/>
              <a:t> </a:t>
            </a:r>
            <a:r>
              <a:rPr lang="en-US" sz="2800" b="1" dirty="0" smtClean="0"/>
              <a:t>Input</a:t>
            </a:r>
            <a:r>
              <a:rPr lang="bn-BD" sz="2800" b="1" dirty="0" smtClean="0"/>
              <a:t>-(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bn-BD" sz="2800" b="1" dirty="0" smtClean="0"/>
              <a:t>)</a:t>
            </a:r>
            <a:r>
              <a:rPr lang="en-US" sz="2800" b="1" dirty="0" smtClean="0"/>
              <a:t> </a:t>
            </a:r>
            <a:r>
              <a:rPr lang="bn-BD" sz="2800" b="1" dirty="0" smtClean="0"/>
              <a:t>হলে </a:t>
            </a:r>
            <a:r>
              <a:rPr lang="en-US" sz="2800" b="1" dirty="0" smtClean="0"/>
              <a:t>Output </a:t>
            </a:r>
            <a:r>
              <a:rPr lang="bn-BD" sz="2800" b="1" dirty="0" smtClean="0"/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bn-BD" sz="2800" b="1" dirty="0" smtClean="0"/>
              <a:t>) </a:t>
            </a:r>
            <a:r>
              <a:rPr lang="bn-BD" sz="2800" b="1" dirty="0">
                <a:solidFill>
                  <a:srgbClr val="FF0000"/>
                </a:solidFill>
              </a:rPr>
              <a:t>শুন্য</a:t>
            </a:r>
            <a:r>
              <a:rPr lang="bn-BD" sz="2800" b="1" dirty="0" smtClean="0"/>
              <a:t>হবে। </a:t>
            </a:r>
            <a:r>
              <a:rPr lang="en-US" sz="2800" b="1" dirty="0"/>
              <a:t>Input</a:t>
            </a:r>
            <a:r>
              <a:rPr lang="bn-BD" sz="2800" b="1" dirty="0"/>
              <a:t>- </a:t>
            </a:r>
            <a:r>
              <a:rPr lang="bn-BD" sz="2800" b="1" dirty="0" smtClean="0"/>
              <a:t>(</a:t>
            </a:r>
            <a:r>
              <a:rPr lang="en-US" sz="2800" b="1" dirty="0" smtClean="0">
                <a:solidFill>
                  <a:srgbClr val="FF0000"/>
                </a:solidFill>
              </a:rPr>
              <a:t>0</a:t>
            </a:r>
            <a:r>
              <a:rPr lang="bn-BD" sz="2800" b="1" dirty="0" smtClean="0"/>
              <a:t>)</a:t>
            </a:r>
            <a:r>
              <a:rPr lang="en-US" sz="2800" b="1" dirty="0" smtClean="0"/>
              <a:t> </a:t>
            </a:r>
            <a:r>
              <a:rPr lang="bn-BD" sz="2800" b="1" dirty="0" smtClean="0">
                <a:solidFill>
                  <a:srgbClr val="FF0000"/>
                </a:solidFill>
              </a:rPr>
              <a:t>শুন্য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bn-BD" sz="2800" b="1" dirty="0" smtClean="0"/>
              <a:t>হলে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en-US" sz="2800" b="1" dirty="0"/>
              <a:t>Output</a:t>
            </a:r>
            <a:r>
              <a:rPr lang="bn-BD" sz="2800" b="1" dirty="0" smtClean="0"/>
              <a:t>-(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bn-BD" sz="2800" b="1" dirty="0" smtClean="0"/>
              <a:t>)হবে।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1527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220FB1"/>
                </a:solidFill>
              </a:rPr>
              <a:t>দলীয় কাজঃ</a:t>
            </a:r>
            <a:endParaRPr lang="en-US" sz="8000" dirty="0">
              <a:solidFill>
                <a:srgbClr val="220FB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24200"/>
            <a:ext cx="7848600" cy="1752600"/>
          </a:xfrm>
        </p:spPr>
        <p:txBody>
          <a:bodyPr>
            <a:normAutofit/>
          </a:bodyPr>
          <a:lstStyle/>
          <a:p>
            <a:pPr algn="l"/>
            <a:r>
              <a:rPr lang="bn-BD" dirty="0"/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AND Gate-</a:t>
            </a:r>
            <a:r>
              <a:rPr lang="bn-BD" sz="3600" b="1" dirty="0" smtClean="0">
                <a:solidFill>
                  <a:srgbClr val="C00000"/>
                </a:solidFill>
              </a:rPr>
              <a:t> ইলেক্ট্রনিক্স সার্কিট অংকন কর এবং সত্যক সারনি লিখ</a:t>
            </a:r>
            <a:r>
              <a:rPr lang="bn-BD" sz="3600" dirty="0" smtClean="0">
                <a:solidFill>
                  <a:srgbClr val="C00000"/>
                </a:solidFill>
              </a:rPr>
              <a:t>। 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8762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>
                <a:lumMod val="0"/>
                <a:lumOff val="100000"/>
                <a:alpha val="80000"/>
              </a:srgbClr>
            </a:gs>
            <a:gs pos="64000">
              <a:srgbClr val="21D6E0"/>
            </a:gs>
            <a:gs pos="97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4114800" cy="830997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</a:rPr>
              <a:t>মূল্যায়নঃ-</a:t>
            </a:r>
            <a:r>
              <a:rPr lang="bn-BD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514600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220FB1"/>
                </a:solidFill>
              </a:rPr>
              <a:t>১.লজিক গেইট কী ?</a:t>
            </a:r>
          </a:p>
          <a:p>
            <a:r>
              <a:rPr lang="bn-BD" sz="3200" dirty="0" smtClean="0">
                <a:solidFill>
                  <a:srgbClr val="220FB1"/>
                </a:solidFill>
              </a:rPr>
              <a:t>২. মৌলিক গেইট কাকে বলে ?</a:t>
            </a:r>
          </a:p>
          <a:p>
            <a:r>
              <a:rPr lang="bn-BD" sz="3200" dirty="0" smtClean="0">
                <a:solidFill>
                  <a:srgbClr val="220FB1"/>
                </a:solidFill>
              </a:rPr>
              <a:t>৩. </a:t>
            </a:r>
            <a:r>
              <a:rPr lang="en-US" sz="3200" dirty="0" smtClean="0">
                <a:solidFill>
                  <a:srgbClr val="220FB1"/>
                </a:solidFill>
              </a:rPr>
              <a:t>NOT Gate-</a:t>
            </a:r>
            <a:r>
              <a:rPr lang="bn-BD" sz="3200" dirty="0" smtClean="0">
                <a:solidFill>
                  <a:srgbClr val="220FB1"/>
                </a:solidFill>
              </a:rPr>
              <a:t>এর ইনফুট ও আউটফুট সিসষ্টেমটি বল।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2238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219200"/>
            <a:ext cx="3429000" cy="990600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5400" dirty="0" smtClean="0"/>
              <a:t>বাড়ীর কাজ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88392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</a:rPr>
              <a:t>AND, OR</a:t>
            </a:r>
            <a:r>
              <a:rPr lang="bn-BD" sz="3600" b="1" dirty="0" smtClean="0">
                <a:solidFill>
                  <a:srgbClr val="FF0000"/>
                </a:solidFill>
              </a:rPr>
              <a:t> এবং </a:t>
            </a:r>
            <a:r>
              <a:rPr lang="en-US" sz="3600" b="1" dirty="0" smtClean="0">
                <a:solidFill>
                  <a:srgbClr val="FF0000"/>
                </a:solidFill>
              </a:rPr>
              <a:t> NOT Gate</a:t>
            </a:r>
            <a:r>
              <a:rPr lang="bn-BD" sz="3600" b="1" dirty="0" smtClean="0">
                <a:solidFill>
                  <a:srgbClr val="FF0000"/>
                </a:solidFill>
              </a:rPr>
              <a:t>-এর সত্যক সারনি শিখে আসবে।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3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296722"/>
            <a:ext cx="701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0000"/>
                </a:solidFill>
              </a:rPr>
              <a:t>ধন্যবাদ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8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484</Words>
  <Application>Microsoft Office PowerPoint</Application>
  <PresentationFormat>On-screen Show (4:3)</PresentationFormat>
  <Paragraphs>123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বিষয়-কম্পিউটার 4র্থ অধ্যায়</vt:lpstr>
      <vt:lpstr>সম্পাদনায়</vt:lpstr>
      <vt:lpstr>PowerPoint Presentation</vt:lpstr>
      <vt:lpstr>আজকের পাঠ</vt:lpstr>
      <vt:lpstr>PowerPoint Presentation</vt:lpstr>
      <vt:lpstr>PowerPoint Presentation</vt:lpstr>
      <vt:lpstr>মৌলিক গেইট - </vt:lpstr>
      <vt:lpstr> মৌলিক গেইট তিন প্রকার যথাঃ-  </vt:lpstr>
      <vt:lpstr> ১. OR Gate</vt:lpstr>
      <vt:lpstr>OR Gate এর সত্যক সারণি-</vt:lpstr>
      <vt:lpstr>PowerPoint Presentation</vt:lpstr>
      <vt:lpstr>AND Gate এর সত্যক সারণি-</vt:lpstr>
      <vt:lpstr>PowerPoint Presentation</vt:lpstr>
      <vt:lpstr>NOT Gate এর সত্যক সারণি-</vt:lpstr>
      <vt:lpstr>দলীয় কাজঃ</vt:lpstr>
      <vt:lpstr>PowerPoint Presentation</vt:lpstr>
      <vt:lpstr>বাড়ীর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858</cp:revision>
  <dcterms:created xsi:type="dcterms:W3CDTF">2014-01-24T04:32:07Z</dcterms:created>
  <dcterms:modified xsi:type="dcterms:W3CDTF">2014-02-01T05:40:05Z</dcterms:modified>
</cp:coreProperties>
</file>